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9"/>
  </p:notesMasterIdLst>
  <p:handoutMasterIdLst>
    <p:handoutMasterId r:id="rId40"/>
  </p:handoutMasterIdLst>
  <p:sldIdLst>
    <p:sldId id="256" r:id="rId2"/>
    <p:sldId id="413" r:id="rId3"/>
    <p:sldId id="453" r:id="rId4"/>
    <p:sldId id="296" r:id="rId5"/>
    <p:sldId id="461" r:id="rId6"/>
    <p:sldId id="462" r:id="rId7"/>
    <p:sldId id="477" r:id="rId8"/>
    <p:sldId id="491" r:id="rId9"/>
    <p:sldId id="301" r:id="rId10"/>
    <p:sldId id="449" r:id="rId11"/>
    <p:sldId id="451" r:id="rId12"/>
    <p:sldId id="483" r:id="rId13"/>
    <p:sldId id="484" r:id="rId14"/>
    <p:sldId id="485" r:id="rId15"/>
    <p:sldId id="486" r:id="rId16"/>
    <p:sldId id="474" r:id="rId17"/>
    <p:sldId id="488" r:id="rId18"/>
    <p:sldId id="475" r:id="rId19"/>
    <p:sldId id="297" r:id="rId20"/>
    <p:sldId id="500" r:id="rId21"/>
    <p:sldId id="468" r:id="rId22"/>
    <p:sldId id="467" r:id="rId23"/>
    <p:sldId id="259" r:id="rId24"/>
    <p:sldId id="473" r:id="rId25"/>
    <p:sldId id="443" r:id="rId26"/>
    <p:sldId id="470" r:id="rId27"/>
    <p:sldId id="469" r:id="rId28"/>
    <p:sldId id="466" r:id="rId29"/>
    <p:sldId id="494" r:id="rId30"/>
    <p:sldId id="266" r:id="rId31"/>
    <p:sldId id="480" r:id="rId32"/>
    <p:sldId id="481" r:id="rId33"/>
    <p:sldId id="482" r:id="rId34"/>
    <p:sldId id="478" r:id="rId35"/>
    <p:sldId id="479" r:id="rId36"/>
    <p:sldId id="489" r:id="rId37"/>
    <p:sldId id="421" r:id="rId38"/>
  </p:sldIdLst>
  <p:sldSz cx="9144000" cy="6858000" type="screen4x3"/>
  <p:notesSz cx="6797675" cy="9926638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CCFF"/>
    <a:srgbClr val="0033CC"/>
    <a:srgbClr val="FF6600"/>
    <a:srgbClr val="FFFA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72202" autoAdjust="0"/>
  </p:normalViewPr>
  <p:slideViewPr>
    <p:cSldViewPr>
      <p:cViewPr varScale="1">
        <p:scale>
          <a:sx n="94" d="100"/>
          <a:sy n="94" d="100"/>
        </p:scale>
        <p:origin x="229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2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5C7FA86A-DD1A-46B3-B197-84D6671208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88187" tIns="44093" rIns="88187" bIns="44093" rtlCol="0"/>
          <a:lstStyle>
            <a:lvl1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1200"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87B3656-3896-44BD-AB1E-66152DE068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88187" tIns="44093" rIns="88187" bIns="44093" rtlCol="0"/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1200">
                <a:cs typeface="+mn-cs"/>
              </a:defRPr>
            </a:lvl1pPr>
          </a:lstStyle>
          <a:p>
            <a:pPr>
              <a:defRPr/>
            </a:pPr>
            <a:fld id="{2E44B1FB-3555-436D-A69C-EA19B9AC2E84}" type="datetimeFigureOut">
              <a:rPr lang="nb-NO"/>
              <a:pPr>
                <a:defRPr/>
              </a:pPr>
              <a:t>13.04.2018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2934483-B9A5-45BA-ACCF-10380E0DD1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88187" tIns="44093" rIns="88187" bIns="44093" rtlCol="0" anchor="b"/>
          <a:lstStyle>
            <a:lvl1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1200"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1F2451E-703C-4770-A4CA-098E0596A3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wrap="square" lIns="88187" tIns="44093" rIns="88187" bIns="440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1200"/>
            </a:lvl1pPr>
          </a:lstStyle>
          <a:p>
            <a:pPr>
              <a:defRPr/>
            </a:pPr>
            <a:fld id="{4FBEAA09-CABD-4615-BE3A-BCFA824DC685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893148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0CCD404C-826D-4D0D-9547-7299AE0A340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0" tIns="47775" rIns="95550" bIns="47775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C288052A-9A1F-4827-B956-7947AE5C55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0" tIns="47775" rIns="95550" bIns="47775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9B57B3CE-A6BF-4D9F-BABE-F54B08E0B12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85FA9321-980C-4984-A5F8-3ACA6C91820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7187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0" tIns="47775" rIns="95550" bIns="47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BC15EA97-3BA4-4154-9238-F5E532F3894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0" tIns="47775" rIns="95550" bIns="47775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1A8D5904-D694-46CB-9B1B-BB88F050BD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0" tIns="47775" rIns="95550" bIns="4777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36F4B939-A930-425B-81C6-DC48BE2BA0EF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24852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ssholder for lysbilde 1">
            <a:extLst>
              <a:ext uri="{FF2B5EF4-FFF2-40B4-BE49-F238E27FC236}">
                <a16:creationId xmlns:a16="http://schemas.microsoft.com/office/drawing/2014/main" id="{649FBF8B-2CF0-4709-ABE3-A1773CEB93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147" name="Plassholder for notater 2">
            <a:extLst>
              <a:ext uri="{FF2B5EF4-FFF2-40B4-BE49-F238E27FC236}">
                <a16:creationId xmlns:a16="http://schemas.microsoft.com/office/drawing/2014/main" id="{C205F4E1-AC9C-4904-9B82-972D502A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148" name="Plassholder for lysbildenummer 3">
            <a:extLst>
              <a:ext uri="{FF2B5EF4-FFF2-40B4-BE49-F238E27FC236}">
                <a16:creationId xmlns:a16="http://schemas.microsoft.com/office/drawing/2014/main" id="{7DE23C27-37CA-4058-8FAB-1A2EA88C3C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013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463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50EC16-B0EA-49DE-AD6B-F27C5A5E502C}" type="slidenum">
              <a:rPr lang="nb-NO" altLang="nb-NO" sz="1300" smtClean="0"/>
              <a:pPr>
                <a:spcBef>
                  <a:spcPct val="0"/>
                </a:spcBef>
              </a:pPr>
              <a:t>1</a:t>
            </a:fld>
            <a:endParaRPr lang="nb-NO" altLang="nb-NO" sz="1300"/>
          </a:p>
        </p:txBody>
      </p:sp>
    </p:spTree>
    <p:extLst>
      <p:ext uri="{BB962C8B-B14F-4D97-AF65-F5344CB8AC3E}">
        <p14:creationId xmlns:p14="http://schemas.microsoft.com/office/powerpoint/2010/main" val="516071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ssholder for lysbilde 1">
            <a:extLst>
              <a:ext uri="{FF2B5EF4-FFF2-40B4-BE49-F238E27FC236}">
                <a16:creationId xmlns:a16="http://schemas.microsoft.com/office/drawing/2014/main" id="{8F708D90-4AB4-4719-940C-814D165AFA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4579" name="Plassholder for notater 2">
            <a:extLst>
              <a:ext uri="{FF2B5EF4-FFF2-40B4-BE49-F238E27FC236}">
                <a16:creationId xmlns:a16="http://schemas.microsoft.com/office/drawing/2014/main" id="{625B0405-7294-4054-A4B7-935C150E5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24580" name="Plassholder for lysbildenummer 3">
            <a:extLst>
              <a:ext uri="{FF2B5EF4-FFF2-40B4-BE49-F238E27FC236}">
                <a16:creationId xmlns:a16="http://schemas.microsoft.com/office/drawing/2014/main" id="{6421803A-7EF5-4E09-A52D-45620EC85B1A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0" tIns="47775" rIns="95550" bIns="4777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78B9E07-A657-4ACA-9890-F2232C2F290E}" type="slidenum">
              <a:rPr lang="nb-NO" altLang="nb-NO" sz="1300"/>
              <a:pPr algn="r" eaLnBrk="1" hangingPunct="1">
                <a:spcBef>
                  <a:spcPct val="0"/>
                </a:spcBef>
              </a:pPr>
              <a:t>12</a:t>
            </a:fld>
            <a:endParaRPr lang="nb-NO" altLang="nb-NO" sz="1300"/>
          </a:p>
        </p:txBody>
      </p:sp>
    </p:spTree>
    <p:extLst>
      <p:ext uri="{BB962C8B-B14F-4D97-AF65-F5344CB8AC3E}">
        <p14:creationId xmlns:p14="http://schemas.microsoft.com/office/powerpoint/2010/main" val="1695236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ssholder for lysbilde 1">
            <a:extLst>
              <a:ext uri="{FF2B5EF4-FFF2-40B4-BE49-F238E27FC236}">
                <a16:creationId xmlns:a16="http://schemas.microsoft.com/office/drawing/2014/main" id="{D35E0253-FD58-468B-B481-324971CA6B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6627" name="Plassholder for notater 2">
            <a:extLst>
              <a:ext uri="{FF2B5EF4-FFF2-40B4-BE49-F238E27FC236}">
                <a16:creationId xmlns:a16="http://schemas.microsoft.com/office/drawing/2014/main" id="{C8EE4C50-8A24-4DC4-B9F2-71210B7E1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26628" name="Plassholder for lysbildenummer 3">
            <a:extLst>
              <a:ext uri="{FF2B5EF4-FFF2-40B4-BE49-F238E27FC236}">
                <a16:creationId xmlns:a16="http://schemas.microsoft.com/office/drawing/2014/main" id="{918D25F9-5775-4A15-9D20-463D1856DB8C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0" tIns="47775" rIns="95550" bIns="4777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C657E5-7B77-4D85-9FA4-B5AD8E2312E9}" type="slidenum">
              <a:rPr lang="nb-NO" altLang="nb-NO" sz="1300"/>
              <a:pPr algn="r" eaLnBrk="1" hangingPunct="1">
                <a:spcBef>
                  <a:spcPct val="0"/>
                </a:spcBef>
              </a:pPr>
              <a:t>13</a:t>
            </a:fld>
            <a:endParaRPr lang="nb-NO" altLang="nb-NO" sz="1300"/>
          </a:p>
        </p:txBody>
      </p:sp>
    </p:spTree>
    <p:extLst>
      <p:ext uri="{BB962C8B-B14F-4D97-AF65-F5344CB8AC3E}">
        <p14:creationId xmlns:p14="http://schemas.microsoft.com/office/powerpoint/2010/main" val="2830471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ssholder for lysbilde 1">
            <a:extLst>
              <a:ext uri="{FF2B5EF4-FFF2-40B4-BE49-F238E27FC236}">
                <a16:creationId xmlns:a16="http://schemas.microsoft.com/office/drawing/2014/main" id="{199FFE1A-8DA9-49B2-9F01-50965C5079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8675" name="Plassholder for notater 2">
            <a:extLst>
              <a:ext uri="{FF2B5EF4-FFF2-40B4-BE49-F238E27FC236}">
                <a16:creationId xmlns:a16="http://schemas.microsoft.com/office/drawing/2014/main" id="{625C9F6D-448A-4221-98B7-622BBF4EA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28676" name="Plassholder for lysbildenummer 3">
            <a:extLst>
              <a:ext uri="{FF2B5EF4-FFF2-40B4-BE49-F238E27FC236}">
                <a16:creationId xmlns:a16="http://schemas.microsoft.com/office/drawing/2014/main" id="{5B2D1E5F-98D6-494F-A228-CCB12F418EC8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0" tIns="47775" rIns="95550" bIns="4777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2E4FA9C-9505-4D5A-9BAE-74B77324DD08}" type="slidenum">
              <a:rPr lang="nb-NO" altLang="nb-NO" sz="1300"/>
              <a:pPr algn="r" eaLnBrk="1" hangingPunct="1">
                <a:spcBef>
                  <a:spcPct val="0"/>
                </a:spcBef>
              </a:pPr>
              <a:t>14</a:t>
            </a:fld>
            <a:endParaRPr lang="nb-NO" altLang="nb-NO" sz="1300"/>
          </a:p>
        </p:txBody>
      </p:sp>
    </p:spTree>
    <p:extLst>
      <p:ext uri="{BB962C8B-B14F-4D97-AF65-F5344CB8AC3E}">
        <p14:creationId xmlns:p14="http://schemas.microsoft.com/office/powerpoint/2010/main" val="3854719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ssholder for lysbilde 1">
            <a:extLst>
              <a:ext uri="{FF2B5EF4-FFF2-40B4-BE49-F238E27FC236}">
                <a16:creationId xmlns:a16="http://schemas.microsoft.com/office/drawing/2014/main" id="{EC90C8D4-A9BC-41E5-B252-6B478159C6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0723" name="Plassholder for notater 2">
            <a:extLst>
              <a:ext uri="{FF2B5EF4-FFF2-40B4-BE49-F238E27FC236}">
                <a16:creationId xmlns:a16="http://schemas.microsoft.com/office/drawing/2014/main" id="{120120DB-0250-4482-9D07-5626709A7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30724" name="Plassholder for lysbildenummer 3">
            <a:extLst>
              <a:ext uri="{FF2B5EF4-FFF2-40B4-BE49-F238E27FC236}">
                <a16:creationId xmlns:a16="http://schemas.microsoft.com/office/drawing/2014/main" id="{46C92C46-3171-43E0-A8E4-F0523998699C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0" tIns="47775" rIns="95550" bIns="4777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0AF8C0B-49B8-409B-9564-48251804B618}" type="slidenum">
              <a:rPr lang="nb-NO" altLang="nb-NO" sz="1300"/>
              <a:pPr algn="r" eaLnBrk="1" hangingPunct="1">
                <a:spcBef>
                  <a:spcPct val="0"/>
                </a:spcBef>
              </a:pPr>
              <a:t>15</a:t>
            </a:fld>
            <a:endParaRPr lang="nb-NO" altLang="nb-NO" sz="1300"/>
          </a:p>
        </p:txBody>
      </p:sp>
    </p:spTree>
    <p:extLst>
      <p:ext uri="{BB962C8B-B14F-4D97-AF65-F5344CB8AC3E}">
        <p14:creationId xmlns:p14="http://schemas.microsoft.com/office/powerpoint/2010/main" val="3221870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ssholder for lysbilde 1">
            <a:extLst>
              <a:ext uri="{FF2B5EF4-FFF2-40B4-BE49-F238E27FC236}">
                <a16:creationId xmlns:a16="http://schemas.microsoft.com/office/drawing/2014/main" id="{18497369-81BC-4C0F-8E94-584F9884CD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2771" name="Plassholder for notater 2">
            <a:extLst>
              <a:ext uri="{FF2B5EF4-FFF2-40B4-BE49-F238E27FC236}">
                <a16:creationId xmlns:a16="http://schemas.microsoft.com/office/drawing/2014/main" id="{629895ED-43B0-4F36-9D32-7D21B056E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32772" name="Plassholder for lysbildenummer 3">
            <a:extLst>
              <a:ext uri="{FF2B5EF4-FFF2-40B4-BE49-F238E27FC236}">
                <a16:creationId xmlns:a16="http://schemas.microsoft.com/office/drawing/2014/main" id="{C867A21C-794B-47AC-86E0-30A88F8674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5963" indent="-274638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1725" indent="-219075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219075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4375" indent="-219075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41575" indent="-2190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98775" indent="-2190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55975" indent="-2190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75" indent="-2190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82EABA-7A96-42C8-B3F4-76F92E97FBA9}" type="slidenum">
              <a:rPr lang="nb-NO" altLang="nb-NO" sz="1300" smtClean="0"/>
              <a:pPr/>
              <a:t>16</a:t>
            </a:fld>
            <a:endParaRPr lang="nb-NO" altLang="nb-NO" sz="1300"/>
          </a:p>
        </p:txBody>
      </p:sp>
    </p:spTree>
    <p:extLst>
      <p:ext uri="{BB962C8B-B14F-4D97-AF65-F5344CB8AC3E}">
        <p14:creationId xmlns:p14="http://schemas.microsoft.com/office/powerpoint/2010/main" val="1156923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ssholder for lysbilde 1">
            <a:extLst>
              <a:ext uri="{FF2B5EF4-FFF2-40B4-BE49-F238E27FC236}">
                <a16:creationId xmlns:a16="http://schemas.microsoft.com/office/drawing/2014/main" id="{616DEC29-3309-4C67-BCD9-1B68D60CA9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6867" name="Plassholder for notater 2">
            <a:extLst>
              <a:ext uri="{FF2B5EF4-FFF2-40B4-BE49-F238E27FC236}">
                <a16:creationId xmlns:a16="http://schemas.microsoft.com/office/drawing/2014/main" id="{9AE3F521-6F69-4F62-B013-B61AD6B12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36868" name="Plassholder for lysbildenummer 3">
            <a:extLst>
              <a:ext uri="{FF2B5EF4-FFF2-40B4-BE49-F238E27FC236}">
                <a16:creationId xmlns:a16="http://schemas.microsoft.com/office/drawing/2014/main" id="{6598E1FB-E0FE-454A-B1C0-6440CBB851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013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463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FA59B7-413D-40BE-AE45-B51C62093944}" type="slidenum">
              <a:rPr lang="nb-NO" altLang="nb-NO" sz="1300" smtClean="0"/>
              <a:pPr>
                <a:spcBef>
                  <a:spcPct val="0"/>
                </a:spcBef>
              </a:pPr>
              <a:t>19</a:t>
            </a:fld>
            <a:endParaRPr lang="nb-NO" altLang="nb-NO" sz="1300"/>
          </a:p>
        </p:txBody>
      </p:sp>
    </p:spTree>
    <p:extLst>
      <p:ext uri="{BB962C8B-B14F-4D97-AF65-F5344CB8AC3E}">
        <p14:creationId xmlns:p14="http://schemas.microsoft.com/office/powerpoint/2010/main" val="1554741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ssholder for lysbilde 1">
            <a:extLst>
              <a:ext uri="{FF2B5EF4-FFF2-40B4-BE49-F238E27FC236}">
                <a16:creationId xmlns:a16="http://schemas.microsoft.com/office/drawing/2014/main" id="{3F78F1A6-964A-44C8-A44D-385356602B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8915" name="Plassholder for notater 2">
            <a:extLst>
              <a:ext uri="{FF2B5EF4-FFF2-40B4-BE49-F238E27FC236}">
                <a16:creationId xmlns:a16="http://schemas.microsoft.com/office/drawing/2014/main" id="{DE2DD558-E219-4CB1-A749-D2975CE74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38916" name="Plassholder for lysbildenummer 3">
            <a:extLst>
              <a:ext uri="{FF2B5EF4-FFF2-40B4-BE49-F238E27FC236}">
                <a16:creationId xmlns:a16="http://schemas.microsoft.com/office/drawing/2014/main" id="{39B20BC7-289B-4764-A2A8-4E98CD9DBE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5963" indent="-274638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1725" indent="-219075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219075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4375" indent="-219075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41575" indent="-2190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98775" indent="-2190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55975" indent="-2190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75" indent="-2190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F4CBE1-F0FD-49D6-9684-7E74E3C2D295}" type="slidenum">
              <a:rPr lang="nb-NO" altLang="nb-NO" sz="1300" smtClean="0"/>
              <a:pPr/>
              <a:t>21</a:t>
            </a:fld>
            <a:endParaRPr lang="nb-NO" altLang="nb-NO" sz="1300"/>
          </a:p>
        </p:txBody>
      </p:sp>
    </p:spTree>
    <p:extLst>
      <p:ext uri="{BB962C8B-B14F-4D97-AF65-F5344CB8AC3E}">
        <p14:creationId xmlns:p14="http://schemas.microsoft.com/office/powerpoint/2010/main" val="2877434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ssholder for lysbilde 1">
            <a:extLst>
              <a:ext uri="{FF2B5EF4-FFF2-40B4-BE49-F238E27FC236}">
                <a16:creationId xmlns:a16="http://schemas.microsoft.com/office/drawing/2014/main" id="{09DCDE42-5929-4725-B40B-4056944C91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1987" name="Plassholder for notater 2">
            <a:extLst>
              <a:ext uri="{FF2B5EF4-FFF2-40B4-BE49-F238E27FC236}">
                <a16:creationId xmlns:a16="http://schemas.microsoft.com/office/drawing/2014/main" id="{5884B074-3367-490F-B64B-81733808F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dirty="0">
              <a:latin typeface="Arial" panose="020B0604020202020204" pitchFamily="34" charset="0"/>
            </a:endParaRPr>
          </a:p>
        </p:txBody>
      </p:sp>
      <p:sp>
        <p:nvSpPr>
          <p:cNvPr id="41988" name="Plassholder for lysbildenummer 3">
            <a:extLst>
              <a:ext uri="{FF2B5EF4-FFF2-40B4-BE49-F238E27FC236}">
                <a16:creationId xmlns:a16="http://schemas.microsoft.com/office/drawing/2014/main" id="{4567E48D-3C37-4738-A2C8-6735C3ACF0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5963" indent="-274638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1725" indent="-219075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219075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4375" indent="-219075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41575" indent="-2190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98775" indent="-2190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55975" indent="-2190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75" indent="-2190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289E3F7-4060-4408-A1CA-BB775E921564}" type="slidenum">
              <a:rPr lang="nb-NO" altLang="nb-NO" sz="1300" smtClean="0"/>
              <a:pPr/>
              <a:t>23</a:t>
            </a:fld>
            <a:endParaRPr lang="nb-NO" altLang="nb-NO" sz="1300"/>
          </a:p>
        </p:txBody>
      </p:sp>
    </p:spTree>
    <p:extLst>
      <p:ext uri="{BB962C8B-B14F-4D97-AF65-F5344CB8AC3E}">
        <p14:creationId xmlns:p14="http://schemas.microsoft.com/office/powerpoint/2010/main" val="3864429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F4B939-A930-425B-81C6-DC48BE2BA0EF}" type="slidenum">
              <a:rPr lang="nb-NO" altLang="nb-NO" smtClean="0"/>
              <a:pPr>
                <a:defRPr/>
              </a:pPr>
              <a:t>24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971322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Plassholder for lysbilde 1">
            <a:extLst>
              <a:ext uri="{FF2B5EF4-FFF2-40B4-BE49-F238E27FC236}">
                <a16:creationId xmlns:a16="http://schemas.microsoft.com/office/drawing/2014/main" id="{EF66F697-B79B-408C-A54A-D605A0D802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203" name="Plassholder for notater 2">
            <a:extLst>
              <a:ext uri="{FF2B5EF4-FFF2-40B4-BE49-F238E27FC236}">
                <a16:creationId xmlns:a16="http://schemas.microsoft.com/office/drawing/2014/main" id="{59EE25F3-6D4D-4C8F-924E-C17543A29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altLang="nb-NO" b="1">
                <a:latin typeface="Arial" panose="020B0604020202020204" pitchFamily="34" charset="0"/>
              </a:rPr>
              <a:t>Vi kan se på et eksempel;</a:t>
            </a:r>
            <a:br>
              <a:rPr lang="nb-NO" altLang="nb-NO" b="1">
                <a:latin typeface="Arial" panose="020B0604020202020204" pitchFamily="34" charset="0"/>
              </a:rPr>
            </a:br>
            <a:r>
              <a:rPr lang="nb-NO" altLang="nb-NO">
                <a:latin typeface="Arial" panose="020B0604020202020204" pitchFamily="34" charset="0"/>
              </a:rPr>
              <a:t>Rutsjebane med hekte og kilefare av snorer, klær, fingre etc. </a:t>
            </a:r>
            <a:br>
              <a:rPr lang="nb-NO" altLang="nb-NO">
                <a:latin typeface="Arial" panose="020B0604020202020204" pitchFamily="34" charset="0"/>
              </a:rPr>
            </a:br>
            <a:r>
              <a:rPr lang="nb-NO" altLang="nb-NO">
                <a:latin typeface="Arial" panose="020B0604020202020204" pitchFamily="34" charset="0"/>
              </a:rPr>
              <a:t>En av de mest alvorlige situasjonene vi har er der barn kommer i tvungen bevegelse og ikke kan stoppe for "egen maskin" - som i rutsjebaner. </a:t>
            </a:r>
            <a:br>
              <a:rPr lang="nb-NO" altLang="nb-NO">
                <a:latin typeface="Arial" panose="020B0604020202020204" pitchFamily="34" charset="0"/>
              </a:rPr>
            </a:br>
            <a:r>
              <a:rPr lang="nb-NO" altLang="nb-NO">
                <a:latin typeface="Arial" panose="020B0604020202020204" pitchFamily="34" charset="0"/>
              </a:rPr>
              <a:t>På bildet ser en planker som går fra rekkverket og ned til kanten av rutsjebanen. Møtepunktet der er meget farlig med tanke på hekting. Ikke minst er det vondt å få fingeren kilt inn der på vei ned ! Om snorer og skjerf etc. hekter seg fast i "møtepunktet" /vinkelen kan barn bli hengende fast og kveles. Det var det som dessverre skjedde i en ulykke i Oslo i sommer. </a:t>
            </a:r>
          </a:p>
          <a:p>
            <a:endParaRPr lang="nb-NO" altLang="nb-NO">
              <a:latin typeface="Arial" panose="020B0604020202020204" pitchFamily="34" charset="0"/>
            </a:endParaRPr>
          </a:p>
          <a:p>
            <a:r>
              <a:rPr lang="nb-NO" altLang="nb-NO">
                <a:latin typeface="Arial" panose="020B0604020202020204" pitchFamily="34" charset="0"/>
              </a:rPr>
              <a:t>Denne varianten her er spesielt ille, ettersom det er mange slike farer. Det er mulig for barn å "falle nedi" mellom sprekkene og bli hengende fast etter hodet, dersom de beveger seg langsmed ytterkanten av banen. Noe barn ofte gjør; de springer opp rutsjebanen og går til side når de møter andre barn som skal nedover - spesielt der de har mulighet for å holde seg fast i noe - som her. Da er ulykken bare et "dytt" unna.</a:t>
            </a:r>
          </a:p>
          <a:p>
            <a:endParaRPr lang="nb-NO" altLang="nb-NO">
              <a:latin typeface="Arial" panose="020B0604020202020204" pitchFamily="34" charset="0"/>
            </a:endParaRPr>
          </a:p>
          <a:p>
            <a:r>
              <a:rPr lang="nb-NO" altLang="nb-NO">
                <a:latin typeface="Arial" panose="020B0604020202020204" pitchFamily="34" charset="0"/>
              </a:rPr>
              <a:t>Her er det i tillegg mange andre feil som kommer inn å gjør det enda mer alvorlig. De viktigste er:</a:t>
            </a:r>
          </a:p>
          <a:p>
            <a:r>
              <a:rPr lang="nb-NO" altLang="nb-NO">
                <a:latin typeface="Arial" panose="020B0604020202020204" pitchFamily="34" charset="0"/>
              </a:rPr>
              <a:t>- Det eksisterer ikke fallunderlag</a:t>
            </a:r>
            <a:br>
              <a:rPr lang="nb-NO" altLang="nb-NO">
                <a:latin typeface="Arial" panose="020B0604020202020204" pitchFamily="34" charset="0"/>
              </a:rPr>
            </a:br>
            <a:r>
              <a:rPr lang="nb-NO" altLang="nb-NO">
                <a:latin typeface="Arial" panose="020B0604020202020204" pitchFamily="34" charset="0"/>
              </a:rPr>
              <a:t>- Fallhøyden er over det lovlige</a:t>
            </a:r>
            <a:br>
              <a:rPr lang="nb-NO" altLang="nb-NO">
                <a:latin typeface="Arial" panose="020B0604020202020204" pitchFamily="34" charset="0"/>
              </a:rPr>
            </a:br>
            <a:r>
              <a:rPr lang="nb-NO" altLang="nb-NO">
                <a:latin typeface="Arial" panose="020B0604020202020204" pitchFamily="34" charset="0"/>
              </a:rPr>
              <a:t>- Hektefare i plattformskonstruksjon</a:t>
            </a:r>
            <a:br>
              <a:rPr lang="nb-NO" altLang="nb-NO">
                <a:latin typeface="Arial" panose="020B0604020202020204" pitchFamily="34" charset="0"/>
              </a:rPr>
            </a:br>
            <a:r>
              <a:rPr lang="nb-NO" altLang="nb-NO">
                <a:latin typeface="Arial" panose="020B0604020202020204" pitchFamily="34" charset="0"/>
              </a:rPr>
              <a:t>- Skjøtte plater i rutsjebaneunderlaget </a:t>
            </a:r>
            <a:br>
              <a:rPr lang="nb-NO" altLang="nb-NO">
                <a:latin typeface="Arial" panose="020B0604020202020204" pitchFamily="34" charset="0"/>
              </a:rPr>
            </a:br>
            <a:r>
              <a:rPr lang="nb-NO" altLang="nb-NO">
                <a:latin typeface="Arial" panose="020B0604020202020204" pitchFamily="34" charset="0"/>
              </a:rPr>
              <a:t>- For trang rutsjebane</a:t>
            </a:r>
            <a:br>
              <a:rPr lang="nb-NO" altLang="nb-NO">
                <a:latin typeface="Arial" panose="020B0604020202020204" pitchFamily="34" charset="0"/>
              </a:rPr>
            </a:br>
            <a:r>
              <a:rPr lang="nb-NO" altLang="nb-NO">
                <a:latin typeface="Arial" panose="020B0604020202020204" pitchFamily="34" charset="0"/>
              </a:rPr>
              <a:t>- Sidevangene er alt for lave</a:t>
            </a:r>
            <a:br>
              <a:rPr lang="nb-NO" altLang="nb-NO">
                <a:latin typeface="Arial" panose="020B0604020202020204" pitchFamily="34" charset="0"/>
              </a:rPr>
            </a:br>
            <a:r>
              <a:rPr lang="nb-NO" altLang="nb-NO">
                <a:latin typeface="Arial" panose="020B0604020202020204" pitchFamily="34" charset="0"/>
              </a:rPr>
              <a:t>- Sikkerhetssperre ved utgangen til banen mangler</a:t>
            </a:r>
            <a:br>
              <a:rPr lang="nb-NO" altLang="nb-NO">
                <a:latin typeface="Arial" panose="020B0604020202020204" pitchFamily="34" charset="0"/>
              </a:rPr>
            </a:br>
            <a:r>
              <a:rPr lang="nb-NO" altLang="nb-NO">
                <a:latin typeface="Arial" panose="020B0604020202020204" pitchFamily="34" charset="0"/>
              </a:rPr>
              <a:t>- For kort avslutningsseksjon (for kort avslutningsfase)</a:t>
            </a:r>
            <a:br>
              <a:rPr lang="nb-NO" altLang="nb-NO">
                <a:latin typeface="Arial" panose="020B0604020202020204" pitchFamily="34" charset="0"/>
              </a:rPr>
            </a:br>
            <a:r>
              <a:rPr lang="nb-NO" altLang="nb-NO">
                <a:latin typeface="Arial" panose="020B0604020202020204" pitchFamily="34" charset="0"/>
              </a:rPr>
              <a:t>- Kreosot i stolper </a:t>
            </a:r>
            <a:br>
              <a:rPr lang="nb-NO" altLang="nb-NO" b="1">
                <a:latin typeface="Arial" panose="020B0604020202020204" pitchFamily="34" charset="0"/>
              </a:rPr>
            </a:br>
            <a:endParaRPr lang="nb-NO" altLang="nb-NO">
              <a:latin typeface="Arial" panose="020B0604020202020204" pitchFamily="34" charset="0"/>
            </a:endParaRPr>
          </a:p>
          <a:p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51204" name="Plassholder for lysbildenummer 3">
            <a:extLst>
              <a:ext uri="{FF2B5EF4-FFF2-40B4-BE49-F238E27FC236}">
                <a16:creationId xmlns:a16="http://schemas.microsoft.com/office/drawing/2014/main" id="{6AB476CB-2DA2-41DE-9389-93432EF249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013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463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EE460D-1EF3-4572-8194-1FC84856A44E}" type="slidenum">
              <a:rPr lang="nb-NO" altLang="nb-NO" sz="1300" smtClean="0"/>
              <a:pPr>
                <a:spcBef>
                  <a:spcPct val="0"/>
                </a:spcBef>
              </a:pPr>
              <a:t>33</a:t>
            </a:fld>
            <a:endParaRPr lang="nb-NO" altLang="nb-NO" sz="1300"/>
          </a:p>
        </p:txBody>
      </p:sp>
    </p:spTree>
    <p:extLst>
      <p:ext uri="{BB962C8B-B14F-4D97-AF65-F5344CB8AC3E}">
        <p14:creationId xmlns:p14="http://schemas.microsoft.com/office/powerpoint/2010/main" val="3403793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F4B939-A930-425B-81C6-DC48BE2BA0EF}" type="slidenum">
              <a:rPr lang="nb-NO" altLang="nb-NO" smtClean="0"/>
              <a:pPr>
                <a:defRPr/>
              </a:pPr>
              <a:t>2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6828619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F4B939-A930-425B-81C6-DC48BE2BA0EF}" type="slidenum">
              <a:rPr lang="nb-NO" altLang="nb-NO" smtClean="0"/>
              <a:pPr>
                <a:defRPr/>
              </a:pPr>
              <a:t>35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6741883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lassholder for lysbilde 1">
            <a:extLst>
              <a:ext uri="{FF2B5EF4-FFF2-40B4-BE49-F238E27FC236}">
                <a16:creationId xmlns:a16="http://schemas.microsoft.com/office/drawing/2014/main" id="{C35D4985-941E-406B-B105-887A233164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6803" name="Plassholder for notater 2">
            <a:extLst>
              <a:ext uri="{FF2B5EF4-FFF2-40B4-BE49-F238E27FC236}">
                <a16:creationId xmlns:a16="http://schemas.microsoft.com/office/drawing/2014/main" id="{202BCD9F-FA82-4040-8715-E97781B0B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76804" name="Plassholder for lysbildenummer 3">
            <a:extLst>
              <a:ext uri="{FF2B5EF4-FFF2-40B4-BE49-F238E27FC236}">
                <a16:creationId xmlns:a16="http://schemas.microsoft.com/office/drawing/2014/main" id="{4FC74897-08AA-4937-8A34-703D8E9E51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013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463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4B7A9C-F15A-4BAF-BCD2-B38ACB7EABC8}" type="slidenum">
              <a:rPr lang="nb-NO" altLang="nb-NO" sz="1300" smtClean="0"/>
              <a:pPr>
                <a:spcBef>
                  <a:spcPct val="0"/>
                </a:spcBef>
              </a:pPr>
              <a:t>36</a:t>
            </a:fld>
            <a:endParaRPr lang="nb-NO" altLang="nb-NO" sz="1300"/>
          </a:p>
        </p:txBody>
      </p:sp>
    </p:spTree>
    <p:extLst>
      <p:ext uri="{BB962C8B-B14F-4D97-AF65-F5344CB8AC3E}">
        <p14:creationId xmlns:p14="http://schemas.microsoft.com/office/powerpoint/2010/main" val="2663171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F4B939-A930-425B-81C6-DC48BE2BA0EF}" type="slidenum">
              <a:rPr lang="nb-NO" altLang="nb-NO" smtClean="0"/>
              <a:pPr>
                <a:defRPr/>
              </a:pPr>
              <a:t>3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202623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ssholder for lysbilde 1">
            <a:extLst>
              <a:ext uri="{FF2B5EF4-FFF2-40B4-BE49-F238E27FC236}">
                <a16:creationId xmlns:a16="http://schemas.microsoft.com/office/drawing/2014/main" id="{0E977FB8-637A-439B-96E8-E6263DAF6E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243" name="Plassholder for notater 2">
            <a:extLst>
              <a:ext uri="{FF2B5EF4-FFF2-40B4-BE49-F238E27FC236}">
                <a16:creationId xmlns:a16="http://schemas.microsoft.com/office/drawing/2014/main" id="{4F075C44-C54E-42BA-BD77-C9B9565C7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44" name="Plassholder for lysbildenummer 3">
            <a:extLst>
              <a:ext uri="{FF2B5EF4-FFF2-40B4-BE49-F238E27FC236}">
                <a16:creationId xmlns:a16="http://schemas.microsoft.com/office/drawing/2014/main" id="{D37B9803-DD7F-470D-B5F6-B0F8CCF5F1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013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463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E5CA6A-E3E9-4710-964F-64F4D835C5E8}" type="slidenum">
              <a:rPr lang="nb-NO" altLang="nb-NO" sz="1300" smtClean="0"/>
              <a:pPr>
                <a:spcBef>
                  <a:spcPct val="0"/>
                </a:spcBef>
              </a:pPr>
              <a:t>4</a:t>
            </a:fld>
            <a:endParaRPr lang="nb-NO" altLang="nb-NO" sz="1300"/>
          </a:p>
        </p:txBody>
      </p:sp>
    </p:spTree>
    <p:extLst>
      <p:ext uri="{BB962C8B-B14F-4D97-AF65-F5344CB8AC3E}">
        <p14:creationId xmlns:p14="http://schemas.microsoft.com/office/powerpoint/2010/main" val="3121459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ssholder for lysbilde 1">
            <a:extLst>
              <a:ext uri="{FF2B5EF4-FFF2-40B4-BE49-F238E27FC236}">
                <a16:creationId xmlns:a16="http://schemas.microsoft.com/office/drawing/2014/main" id="{25FDEDB0-2848-4D75-8425-347850FA97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291" name="Plassholder for notater 2">
            <a:extLst>
              <a:ext uri="{FF2B5EF4-FFF2-40B4-BE49-F238E27FC236}">
                <a16:creationId xmlns:a16="http://schemas.microsoft.com/office/drawing/2014/main" id="{E12F4496-1CF6-47CD-8592-E055E25B5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12292" name="Plassholder for lysbildenummer 3">
            <a:extLst>
              <a:ext uri="{FF2B5EF4-FFF2-40B4-BE49-F238E27FC236}">
                <a16:creationId xmlns:a16="http://schemas.microsoft.com/office/drawing/2014/main" id="{8D7A31FA-7EA2-4BF0-A210-9726FD2322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013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463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4C385F-A146-486E-A699-16C214FED67E}" type="slidenum">
              <a:rPr lang="nb-NO" altLang="nb-NO" sz="1300" smtClean="0"/>
              <a:pPr>
                <a:spcBef>
                  <a:spcPct val="0"/>
                </a:spcBef>
              </a:pPr>
              <a:t>5</a:t>
            </a:fld>
            <a:endParaRPr lang="nb-NO" altLang="nb-NO" sz="1300"/>
          </a:p>
        </p:txBody>
      </p:sp>
    </p:spTree>
    <p:extLst>
      <p:ext uri="{BB962C8B-B14F-4D97-AF65-F5344CB8AC3E}">
        <p14:creationId xmlns:p14="http://schemas.microsoft.com/office/powerpoint/2010/main" val="2961665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lassholder for lysbilde 1">
            <a:extLst>
              <a:ext uri="{FF2B5EF4-FFF2-40B4-BE49-F238E27FC236}">
                <a16:creationId xmlns:a16="http://schemas.microsoft.com/office/drawing/2014/main" id="{AE105967-7266-4A30-B633-93E2C4BFBF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339" name="Plassholder for notater 2">
            <a:extLst>
              <a:ext uri="{FF2B5EF4-FFF2-40B4-BE49-F238E27FC236}">
                <a16:creationId xmlns:a16="http://schemas.microsoft.com/office/drawing/2014/main" id="{953E0750-C38B-4DBF-9198-D075FDBCE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14340" name="Plassholder for lysbildenummer 3">
            <a:extLst>
              <a:ext uri="{FF2B5EF4-FFF2-40B4-BE49-F238E27FC236}">
                <a16:creationId xmlns:a16="http://schemas.microsoft.com/office/drawing/2014/main" id="{3BBE582F-A260-47C2-8186-88DF1B855C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013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463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44826E-180F-4711-90D0-4D966A88E531}" type="slidenum">
              <a:rPr lang="nb-NO" altLang="nb-NO" sz="1300" smtClean="0"/>
              <a:pPr>
                <a:spcBef>
                  <a:spcPct val="0"/>
                </a:spcBef>
              </a:pPr>
              <a:t>6</a:t>
            </a:fld>
            <a:endParaRPr lang="nb-NO" altLang="nb-NO" sz="1300"/>
          </a:p>
        </p:txBody>
      </p:sp>
    </p:spTree>
    <p:extLst>
      <p:ext uri="{BB962C8B-B14F-4D97-AF65-F5344CB8AC3E}">
        <p14:creationId xmlns:p14="http://schemas.microsoft.com/office/powerpoint/2010/main" val="4232446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ssholder for lysbilde 1">
            <a:extLst>
              <a:ext uri="{FF2B5EF4-FFF2-40B4-BE49-F238E27FC236}">
                <a16:creationId xmlns:a16="http://schemas.microsoft.com/office/drawing/2014/main" id="{252FDE5E-D474-4E9A-8482-12A4186F50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8435" name="Plassholder for notater 2">
            <a:extLst>
              <a:ext uri="{FF2B5EF4-FFF2-40B4-BE49-F238E27FC236}">
                <a16:creationId xmlns:a16="http://schemas.microsoft.com/office/drawing/2014/main" id="{EDDF200B-AB5C-40E0-A372-9D9A5859E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18436" name="Plassholder for lysbildenummer 3">
            <a:extLst>
              <a:ext uri="{FF2B5EF4-FFF2-40B4-BE49-F238E27FC236}">
                <a16:creationId xmlns:a16="http://schemas.microsoft.com/office/drawing/2014/main" id="{5CA07F9E-4C56-4FE7-A6A4-CF34776097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013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463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20A448-52FC-4D29-9567-248C18D6781E}" type="slidenum">
              <a:rPr lang="nb-NO" altLang="nb-NO" sz="1300" smtClean="0"/>
              <a:pPr>
                <a:spcBef>
                  <a:spcPct val="0"/>
                </a:spcBef>
              </a:pPr>
              <a:t>9</a:t>
            </a:fld>
            <a:endParaRPr lang="nb-NO" altLang="nb-NO" sz="1300"/>
          </a:p>
        </p:txBody>
      </p:sp>
    </p:spTree>
    <p:extLst>
      <p:ext uri="{BB962C8B-B14F-4D97-AF65-F5344CB8AC3E}">
        <p14:creationId xmlns:p14="http://schemas.microsoft.com/office/powerpoint/2010/main" val="576434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ssholder for lysbilde 1">
            <a:extLst>
              <a:ext uri="{FF2B5EF4-FFF2-40B4-BE49-F238E27FC236}">
                <a16:creationId xmlns:a16="http://schemas.microsoft.com/office/drawing/2014/main" id="{4BB0298F-F57D-49AF-B789-CFBE8B7EA7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3" name="Plassholder for notater 2">
            <a:extLst>
              <a:ext uri="{FF2B5EF4-FFF2-40B4-BE49-F238E27FC236}">
                <a16:creationId xmlns:a16="http://schemas.microsoft.com/office/drawing/2014/main" id="{FAD00674-D57F-4EC0-93D9-0C10E6E12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20484" name="Plassholder for lysbildenummer 3">
            <a:extLst>
              <a:ext uri="{FF2B5EF4-FFF2-40B4-BE49-F238E27FC236}">
                <a16:creationId xmlns:a16="http://schemas.microsoft.com/office/drawing/2014/main" id="{1B8F7739-59E2-457A-8A8F-6A4309465D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013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463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953695-2DCE-4EC4-81FD-7686265A2CED}" type="slidenum">
              <a:rPr lang="nb-NO" altLang="nb-NO" sz="1300" smtClean="0"/>
              <a:pPr>
                <a:spcBef>
                  <a:spcPct val="0"/>
                </a:spcBef>
              </a:pPr>
              <a:t>10</a:t>
            </a:fld>
            <a:endParaRPr lang="nb-NO" altLang="nb-NO" sz="1300"/>
          </a:p>
        </p:txBody>
      </p:sp>
    </p:spTree>
    <p:extLst>
      <p:ext uri="{BB962C8B-B14F-4D97-AF65-F5344CB8AC3E}">
        <p14:creationId xmlns:p14="http://schemas.microsoft.com/office/powerpoint/2010/main" val="4008651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71A32DE-18FD-4027-9306-49A770BCFE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013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463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78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9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71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3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588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A3B159-9590-4331-9129-C68350552653}" type="slidenum">
              <a:rPr lang="nb-NO" altLang="nb-NO" sz="1300" smtClean="0">
                <a:latin typeface="Conduit Md ITC"/>
              </a:rPr>
              <a:pPr>
                <a:spcBef>
                  <a:spcPct val="0"/>
                </a:spcBef>
              </a:pPr>
              <a:t>11</a:t>
            </a:fld>
            <a:endParaRPr lang="nb-NO" altLang="nb-NO" sz="1300">
              <a:latin typeface="Conduit Md ITC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2791AFF-8F44-4811-9985-DB2AE784F6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7913" y="865188"/>
            <a:ext cx="4641850" cy="3481387"/>
          </a:xfrm>
          <a:ln w="12700" cap="flat">
            <a:solidFill>
              <a:schemeClr val="tx1"/>
            </a:solidFill>
          </a:ln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F6873ADC-0E82-4555-B5D0-28B0AB6147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8050" y="4719638"/>
            <a:ext cx="49815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48" tIns="48273" rIns="96548" bIns="48273"/>
          <a:lstStyle/>
          <a:p>
            <a:pPr eaLnBrk="1" hangingPunct="1"/>
            <a:endParaRPr lang="nb-NO" altLang="nb-NO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256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371E719-04E2-4397-B3C0-20C8269A2250}"/>
              </a:ext>
            </a:extLst>
          </p:cNvPr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F26CC68B-D1BF-4528-B0E1-2C0F8B64E7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n-NO" sz="2500"/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78A414CC-BC34-40F6-ADFE-68BB32E17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n-NO" sz="2500"/>
            </a:p>
          </p:txBody>
        </p: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9459CB41-41B6-4241-A58B-643B3C188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n-NO" sz="2500"/>
            </a:p>
          </p:txBody>
        </p:sp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id="{AAE2B0F8-5E07-4C32-8680-4E063B46A4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476252"/>
            <a:ext cx="1006475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40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DF7AF1-E89C-4F81-9BA4-30D3FB4B35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BE214A-BC30-40DB-B0A8-FF37B14F8F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849522-A311-4607-B159-3DE80BA15F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73533-76E6-48D5-89C8-AE41631AAEA8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3137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DEC12C0-ACCB-49A8-9DBA-5243C128D8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35FE2C4-8F5D-4897-AC84-A7831ACB33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35D1AF7-58DF-4BED-83A5-EC7949196C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F85F7-D0A6-4272-A8A7-5BCB776E535E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0524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A709AE39-595F-48BF-B36D-6911AEA15D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60F0591-AE22-4F94-8E22-3326FD72F4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4D27ECC-CD7E-4E3A-85D8-0581E5B520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83B55-182B-4D5D-8AA3-C177F08F8A5D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489985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70014" y="301625"/>
            <a:ext cx="7313612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1370014" y="1827213"/>
            <a:ext cx="7313612" cy="4114800"/>
          </a:xfr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56B8B19-2B97-42AF-9499-DC13AB52B5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8A00298-E4D6-4BFD-8E68-61245FB8FD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AAFF9A4-3DD7-46D3-94D2-B0F9CF15BF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4F49A-04E4-4FA1-BC47-32720A725AF3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27575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70014" y="301625"/>
            <a:ext cx="7313612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1370014" y="1827213"/>
            <a:ext cx="3579812" cy="41148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08B658E-2F78-44BC-9E32-15850E2E98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60228DA-2046-432B-9502-FD4EBDEDDE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B27F61AE-CFFA-44BF-BB97-BC7EFF8522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82DF0-4BEB-49CC-B5FF-4D1B4B1C3F1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8397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744920A-35B6-41C4-9920-E072B5805D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789F9A2-9A02-445E-9175-26A80025D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58078C4-0C49-4EDD-8389-6512F92727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07566-9A64-4D50-9E2D-5F399942F132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9523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0929D81-FADE-453E-B95D-80233A10E8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DE691E6-50B4-459F-B308-D8914FF4BC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F4A26D1-3486-4027-91DD-9E0DA714EF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C2646-EABE-4DFD-B5CE-753F8390FB12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6960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370014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E03F71D-ED48-4C98-88DA-1BD4DB12B8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C03CAB7-8780-4D01-9E8B-33C88D187A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87BEB4F-F2BA-480C-BAE5-7EC05668BA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EDD8B-5D02-4992-8573-DDA370F2695C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72861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C776992-8826-4946-8C02-3EF76C8549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E7DC2101-A837-437E-BA7B-CD409C68EA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F29551A-EF35-449F-AA90-34863DE8DC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62554-4036-423F-B7D9-19B4AA3B9432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746189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556D826D-2EF2-4E7E-9CE3-7F79A92FCE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5CDA9A0-F594-4C45-A9ED-ECFC7FFD73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1950620-E1B9-405A-94C8-509B87E5FE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1E81F-903E-49EC-B435-53E97014C217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688310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12236CF0-DE14-435C-891D-4E7F5B3ED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DBFC4FAC-3A32-4C4B-95A1-80AC035FEA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42154ED0-FEFB-4F72-B75B-946EC10BA2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26403-6D73-43DC-B33A-0A3BC3C111E7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01184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A9A310D-0016-4110-820E-B50A0BF776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E6A3AF6-2402-4F3E-B468-917362CD23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B5A835B-D099-450E-B4CE-E20E96FEAC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23950-D92D-488C-B869-4C759A746340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15385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F5BB0F7-D9CC-441D-942F-959EE71CD2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35BDC35-0786-4754-9E8A-900B6658CD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8EAD8B0-0244-43C3-8DFF-804D008106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98824-E7F6-4769-86B8-6F57C93AE5D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6745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47D9F3D4-C3F7-43CA-A85C-8DC4C41DD659}"/>
              </a:ext>
            </a:extLst>
          </p:cNvPr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3" name="AutoShape 3">
              <a:extLst>
                <a:ext uri="{FF2B5EF4-FFF2-40B4-BE49-F238E27FC236}">
                  <a16:creationId xmlns:a16="http://schemas.microsoft.com/office/drawing/2014/main" id="{7E740618-DEE7-4180-A99C-F1F31CB5B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n-NO" sz="2500"/>
            </a:p>
          </p:txBody>
        </p:sp>
        <p:sp>
          <p:nvSpPr>
            <p:cNvPr id="1034" name="AutoShape 4">
              <a:extLst>
                <a:ext uri="{FF2B5EF4-FFF2-40B4-BE49-F238E27FC236}">
                  <a16:creationId xmlns:a16="http://schemas.microsoft.com/office/drawing/2014/main" id="{F6F851A7-C43E-4558-896D-AC84BC774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n-NO" sz="2500"/>
            </a:p>
          </p:txBody>
        </p:sp>
        <p:sp>
          <p:nvSpPr>
            <p:cNvPr id="1035" name="Line 5">
              <a:extLst>
                <a:ext uri="{FF2B5EF4-FFF2-40B4-BE49-F238E27FC236}">
                  <a16:creationId xmlns:a16="http://schemas.microsoft.com/office/drawing/2014/main" id="{6CEA9F66-89ED-4296-80DC-F1615E54E8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n-NO" sz="2500"/>
            </a:p>
          </p:txBody>
        </p:sp>
      </p:grpSp>
      <p:sp>
        <p:nvSpPr>
          <p:cNvPr id="1027" name="Rectangle 6">
            <a:extLst>
              <a:ext uri="{FF2B5EF4-FFF2-40B4-BE49-F238E27FC236}">
                <a16:creationId xmlns:a16="http://schemas.microsoft.com/office/drawing/2014/main" id="{FF606BCE-47CC-45BA-A317-6429C946C9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0014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F31DD117-0DE1-41D7-80D8-7B87C2B723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4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35848" name="Rectangle 8">
            <a:extLst>
              <a:ext uri="{FF2B5EF4-FFF2-40B4-BE49-F238E27FC236}">
                <a16:creationId xmlns:a16="http://schemas.microsoft.com/office/drawing/2014/main" id="{FBE6E783-54B4-4510-A163-B04287CE42A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5849" name="Rectangle 9">
            <a:extLst>
              <a:ext uri="{FF2B5EF4-FFF2-40B4-BE49-F238E27FC236}">
                <a16:creationId xmlns:a16="http://schemas.microsoft.com/office/drawing/2014/main" id="{AA975453-2BA9-4706-92F6-CB99463530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5850" name="Rectangle 10">
            <a:extLst>
              <a:ext uri="{FF2B5EF4-FFF2-40B4-BE49-F238E27FC236}">
                <a16:creationId xmlns:a16="http://schemas.microsoft.com/office/drawing/2014/main" id="{64E5B555-CA92-4313-912B-807049A338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8BB3F01E-D7EA-47D4-83DC-7E0E273CC4C2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  <p:pic>
        <p:nvPicPr>
          <p:cNvPr id="1032" name="Picture 2">
            <a:extLst>
              <a:ext uri="{FF2B5EF4-FFF2-40B4-BE49-F238E27FC236}">
                <a16:creationId xmlns:a16="http://schemas.microsoft.com/office/drawing/2014/main" id="{8C4DE93A-D7D0-4ADA-89F4-EB2261A3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258763"/>
            <a:ext cx="1006475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brannvernforeningen.no/gode-rad/brannvern-pa-mange-sprak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5E3B4B5-39C7-4220-9A04-CAF289A4DB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76375" y="981077"/>
            <a:ext cx="7239000" cy="1444625"/>
          </a:xfrm>
        </p:spPr>
        <p:txBody>
          <a:bodyPr/>
          <a:lstStyle/>
          <a:p>
            <a:pPr eaLnBrk="1" hangingPunct="1"/>
            <a:r>
              <a:rPr lang="nb-NO" altLang="nb-NO" sz="3600" dirty="0"/>
              <a:t>Systematisk HMS-arbeid i boligselskaper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296B1CB-16BA-4E7F-9A0D-0905831146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6375" y="2852936"/>
            <a:ext cx="7239000" cy="3168352"/>
          </a:xfrm>
        </p:spPr>
        <p:txBody>
          <a:bodyPr/>
          <a:lstStyle/>
          <a:p>
            <a:pPr eaLnBrk="1" hangingPunct="1"/>
            <a:r>
              <a:rPr lang="nb-NO" altLang="nb-NO" sz="2500" dirty="0"/>
              <a:t>Presentasjonen er utarbeidet av:</a:t>
            </a:r>
            <a:br>
              <a:rPr lang="nb-NO" altLang="nb-NO" sz="2500" dirty="0"/>
            </a:br>
            <a:r>
              <a:rPr lang="nb-NO" altLang="nb-NO" sz="2500" dirty="0"/>
              <a:t> </a:t>
            </a:r>
            <a:br>
              <a:rPr lang="nb-NO" altLang="nb-NO" sz="2500" dirty="0"/>
            </a:br>
            <a:r>
              <a:rPr lang="nb-NO" altLang="nb-NO" sz="2500" dirty="0"/>
              <a:t>	</a:t>
            </a:r>
            <a:r>
              <a:rPr lang="nb-NO" altLang="nb-NO" sz="2000" dirty="0"/>
              <a:t>Per Ole Mathisen </a:t>
            </a:r>
          </a:p>
          <a:p>
            <a:pPr eaLnBrk="1" hangingPunct="1"/>
            <a:r>
              <a:rPr lang="nb-NO" altLang="nb-NO" sz="1900" dirty="0"/>
              <a:t>	</a:t>
            </a:r>
            <a:r>
              <a:rPr lang="nb-NO" altLang="nb-NO" sz="1600" dirty="0"/>
              <a:t>Senior HMS-rådgiver</a:t>
            </a:r>
            <a:br>
              <a:rPr lang="nb-NO" altLang="nb-NO" sz="1900" dirty="0"/>
            </a:br>
            <a:endParaRPr lang="nb-NO" altLang="nb-NO" sz="1900" dirty="0"/>
          </a:p>
          <a:p>
            <a:pPr eaLnBrk="1" hangingPunct="1"/>
            <a:r>
              <a:rPr lang="nb-NO" altLang="nb-NO" sz="2500" dirty="0"/>
              <a:t>	</a:t>
            </a:r>
            <a:r>
              <a:rPr lang="nb-NO" altLang="nb-NO" sz="2000" dirty="0"/>
              <a:t>Rolf Sverre Nordberg </a:t>
            </a:r>
            <a:br>
              <a:rPr lang="nb-NO" altLang="nb-NO" sz="2500" dirty="0"/>
            </a:br>
            <a:r>
              <a:rPr lang="nb-NO" altLang="nb-NO" sz="2500" dirty="0"/>
              <a:t>	</a:t>
            </a:r>
            <a:r>
              <a:rPr lang="nb-NO" altLang="nb-NO" sz="1600" dirty="0"/>
              <a:t>Rådgiver brann og beredskap</a:t>
            </a:r>
          </a:p>
          <a:p>
            <a:pPr eaLnBrk="1" hangingPunct="1"/>
            <a:endParaRPr lang="nb-NO" altLang="nb-NO" sz="1900" dirty="0"/>
          </a:p>
          <a:p>
            <a:pPr eaLnBrk="1" hangingPunct="1"/>
            <a:endParaRPr lang="nb-NO" altLang="nb-NO" sz="1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87C3FC0-53A3-4F09-8FCD-1FBBFD5DD2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/>
              <a:t>Internkontroll – hva er det?</a:t>
            </a:r>
          </a:p>
        </p:txBody>
      </p:sp>
      <p:pic>
        <p:nvPicPr>
          <p:cNvPr id="19459" name="Picture 3" descr="Sirkel">
            <a:extLst>
              <a:ext uri="{FF2B5EF4-FFF2-40B4-BE49-F238E27FC236}">
                <a16:creationId xmlns:a16="http://schemas.microsoft.com/office/drawing/2014/main" id="{8F321B95-8E47-4346-B0F0-03EDB11EE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060577"/>
            <a:ext cx="3455988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5">
            <a:extLst>
              <a:ext uri="{FF2B5EF4-FFF2-40B4-BE49-F238E27FC236}">
                <a16:creationId xmlns:a16="http://schemas.microsoft.com/office/drawing/2014/main" id="{8AD73C59-73F2-4AE1-87A0-6A06B5B30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7" y="2133602"/>
            <a:ext cx="3382963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nb-NO" altLang="nb-NO" sz="1800">
                <a:latin typeface="Arial" panose="020B0604020202020204" pitchFamily="34" charset="0"/>
              </a:rPr>
              <a:t>Internkontroll er systematiske tiltak som skal sikre at boligselskap planlegger, organiserer, utfører og vedlikeholder virksomheten sin i samsvar med krav fastsatt i helse-, miljø- og sikkerhetslovgivningen.</a:t>
            </a:r>
            <a:br>
              <a:rPr lang="nb-NO" altLang="nb-NO" sz="1800">
                <a:latin typeface="Arial" panose="020B0604020202020204" pitchFamily="34" charset="0"/>
              </a:rPr>
            </a:br>
            <a:endParaRPr lang="nb-NO" altLang="nb-NO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sp>
        <p:nvSpPr>
          <p:cNvPr id="9221" name="Text Box 6">
            <a:extLst>
              <a:ext uri="{FF2B5EF4-FFF2-40B4-BE49-F238E27FC236}">
                <a16:creationId xmlns:a16="http://schemas.microsoft.com/office/drawing/2014/main" id="{7175A9DB-A773-42B4-8D73-4E2514091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5084765"/>
            <a:ext cx="7200900" cy="9159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defRPr sz="25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defRPr sz="25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defRPr sz="25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defRPr sz="2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4F11"/>
              </a:buClr>
              <a:defRPr/>
            </a:pPr>
            <a:r>
              <a:rPr lang="nb-NO" sz="1800" dirty="0">
                <a:cs typeface="+mn-cs"/>
              </a:rPr>
              <a:t>Ansvaret innebærer at styret i boligselskapet skal kartlegge hvilke ulykker og uønskede hendelser som kan inntreffe, og gjennomføre tiltak for å hindre at slikt skjer.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30CB4FF-1416-449B-92B3-045B75E2DF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b="1">
                <a:solidFill>
                  <a:schemeClr val="tx1"/>
                </a:solidFill>
              </a:rPr>
              <a:t>Forskrift om internkontroll</a:t>
            </a:r>
          </a:p>
        </p:txBody>
      </p:sp>
      <p:pic>
        <p:nvPicPr>
          <p:cNvPr id="21507" name="Picture 3" descr="internkontroll">
            <a:extLst>
              <a:ext uri="{FF2B5EF4-FFF2-40B4-BE49-F238E27FC236}">
                <a16:creationId xmlns:a16="http://schemas.microsoft.com/office/drawing/2014/main" id="{D001D7EB-81E0-4DD1-A156-B6FD2C57E54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773238"/>
            <a:ext cx="1803400" cy="2552700"/>
          </a:xfrm>
        </p:spPr>
      </p:pic>
      <p:graphicFrame>
        <p:nvGraphicFramePr>
          <p:cNvPr id="923652" name="Group 4">
            <a:extLst>
              <a:ext uri="{FF2B5EF4-FFF2-40B4-BE49-F238E27FC236}">
                <a16:creationId xmlns:a16="http://schemas.microsoft.com/office/drawing/2014/main" id="{DEF79F39-D623-4F2E-8991-7056F786269D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203575" y="1700213"/>
          <a:ext cx="5473700" cy="4572000"/>
        </p:xfrm>
        <a:graphic>
          <a:graphicData uri="http://schemas.openxmlformats.org/drawingml/2006/table">
            <a:tbl>
              <a:tblPr/>
              <a:tblGrid>
                <a:gridCol w="27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4F1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duit Md ITC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4F1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duit Md ITC"/>
                        </a:rPr>
                        <a:t>Sørge for at de lover og forskrifter i helse- og sikkerhetslovgivningen som gjelder for virksomheten er tilgjengelig, og ha oversikt over de krav som er viktige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4F11"/>
                        </a:buClr>
                        <a:buSzTx/>
                        <a:buFontTx/>
                        <a:buNone/>
                        <a:tabLst/>
                      </a:pPr>
                      <a:endParaRPr kumimoji="0" lang="nb-NO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duit Md IT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4F1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duit Md ITC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4F1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duit Md ITC"/>
                        </a:rPr>
                        <a:t>Sørge for at arbeidstakerne har tilstrekkelig kunnskaper og ferdigheter i det systematiske HMS-arbeidet, herunder informasjon om endringer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4F11"/>
                        </a:buClr>
                        <a:buSzTx/>
                        <a:buFontTx/>
                        <a:buNone/>
                        <a:tabLst/>
                      </a:pPr>
                      <a:endParaRPr kumimoji="0" lang="nb-NO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duit Md IT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4F1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duit Md ITC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4F1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duit Md ITC"/>
                        </a:rPr>
                        <a:t>Sørge for at arbeidstakerne medvirker slik at samlet kunnskap og erfaring utnyttes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4F11"/>
                        </a:buClr>
                        <a:buSzTx/>
                        <a:buFontTx/>
                        <a:buNone/>
                        <a:tabLst/>
                      </a:pPr>
                      <a:endParaRPr kumimoji="0" lang="nb-NO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duit Md IT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4F1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duit Md ITC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4F1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duit Md ITC"/>
                        </a:rPr>
                        <a:t>Fastsette mål for helse, miljø og sikkerhet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4F1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duit Md ITC"/>
                        </a:rPr>
                        <a:t>Må dok. skriftlig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4F1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duit Md ITC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4F1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duit Md ITC"/>
                        </a:rPr>
                        <a:t>Ha oversikt over virksomhetens organisasjon, herunder hvordan ansvar, oppgaver og myndighet for arbeidet med helse, miljø og sikkerhet er fordelt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4F1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duit Md ITC"/>
                        </a:rPr>
                        <a:t>Må dok. skriftlig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4F1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duit Md ITC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4F1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duit Md ITC"/>
                        </a:rPr>
                        <a:t>Kartlegge farer og problemer og på denne bakgrunn vurdere risiko, samt utarbeide tilhørende planer og tiltak for å redusere risikoforholdene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4F1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duit Md ITC"/>
                        </a:rPr>
                        <a:t>Må dok. skriftlig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4F1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duit Md ITC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4F1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duit Md ITC"/>
                        </a:rPr>
                        <a:t>Iverksette rutiner for å avdekke, rette opp og forebygge overtredelser av krav fastsatt i eller i medhold av HMS-lovgivningen.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4F1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duit Md ITC"/>
                        </a:rPr>
                        <a:t>Må dok. skriftlig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4F1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duit Md ITC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4F1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duit Md ITC"/>
                        </a:rPr>
                        <a:t>Foreta systematisk overvåking og gjennomgang av internkontrollen for å sikre at den fungerer som forutsatt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4F1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duit Md ITC"/>
                        </a:rPr>
                        <a:t>Må dok. skriftlig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546" name="Text Box 42">
            <a:extLst>
              <a:ext uri="{FF2B5EF4-FFF2-40B4-BE49-F238E27FC236}">
                <a16:creationId xmlns:a16="http://schemas.microsoft.com/office/drawing/2014/main" id="{B5570D9E-4CAE-430F-BFB2-C7C5DAD4C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652965"/>
            <a:ext cx="17287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nb-NO" altLang="nb-NO" sz="1600" dirty="0">
                <a:latin typeface="Conduit Md ITC"/>
              </a:rPr>
              <a:t>§ 5 i forskrift om systematisk helse, miljø og sikkerhetsarbeid i virksomheter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CD5FA0D-167D-4338-9A4C-101B6A612D2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Risikovurdering – analyse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7C26C75-8A85-429C-AA0C-25A5F9ACF7D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403352" y="1844675"/>
            <a:ext cx="7313613" cy="4114800"/>
          </a:xfrm>
        </p:spPr>
        <p:txBody>
          <a:bodyPr/>
          <a:lstStyle/>
          <a:p>
            <a:pPr eaLnBrk="1" hangingPunct="1"/>
            <a:r>
              <a:rPr lang="nb-NO" altLang="nb-NO" sz="2500" dirty="0"/>
              <a:t>Hva kan gå galt?</a:t>
            </a:r>
          </a:p>
          <a:p>
            <a:pPr eaLnBrk="1" hangingPunct="1"/>
            <a:r>
              <a:rPr lang="nb-NO" altLang="nb-NO" sz="2500" dirty="0"/>
              <a:t>Hva kan vi gjøre med det?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nb-NO" altLang="nb-NO" sz="25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nb-NO" altLang="nb-NO" sz="2500" b="1" dirty="0"/>
              <a:t>Tre vanlige typer:</a:t>
            </a:r>
          </a:p>
          <a:p>
            <a:pPr eaLnBrk="1" hangingPunct="1"/>
            <a:r>
              <a:rPr lang="nb-NO" altLang="nb-NO" sz="2500" dirty="0"/>
              <a:t>Skader på menneske</a:t>
            </a:r>
          </a:p>
          <a:p>
            <a:pPr eaLnBrk="1" hangingPunct="1"/>
            <a:r>
              <a:rPr lang="nb-NO" altLang="nb-NO" sz="2500" dirty="0"/>
              <a:t>Skader på materiell / utstyr</a:t>
            </a:r>
          </a:p>
          <a:p>
            <a:pPr eaLnBrk="1" hangingPunct="1"/>
            <a:r>
              <a:rPr lang="nb-NO" altLang="nb-NO" sz="2500" dirty="0"/>
              <a:t>Skader på miljø</a:t>
            </a:r>
          </a:p>
          <a:p>
            <a:pPr eaLnBrk="1" hangingPunct="1">
              <a:buFont typeface="Wingdings" panose="05000000000000000000" pitchFamily="2" charset="2"/>
              <a:buNone/>
            </a:pPr>
            <a:br>
              <a:rPr lang="nb-NO" altLang="nb-NO" sz="2500" dirty="0"/>
            </a:br>
            <a:endParaRPr lang="nb-NO" altLang="nb-NO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E711CF2-C415-467B-9700-E920098D164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Eksempel</a:t>
            </a:r>
            <a:endParaRPr lang="nb-NO" altLang="nb-NO" b="1" dirty="0">
              <a:solidFill>
                <a:schemeClr val="tx1"/>
              </a:solidFill>
            </a:endParaRPr>
          </a:p>
        </p:txBody>
      </p:sp>
      <p:pic>
        <p:nvPicPr>
          <p:cNvPr id="25603" name="Picture 3" descr="sicurezza">
            <a:extLst>
              <a:ext uri="{FF2B5EF4-FFF2-40B4-BE49-F238E27FC236}">
                <a16:creationId xmlns:a16="http://schemas.microsoft.com/office/drawing/2014/main" id="{35D6C453-349A-4724-8E68-A6F34FD038D3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700213"/>
            <a:ext cx="4286250" cy="4679950"/>
          </a:xfrm>
        </p:spPr>
      </p:pic>
      <p:pic>
        <p:nvPicPr>
          <p:cNvPr id="25604" name="Picture 4" descr="trafikklys.jpg">
            <a:extLst>
              <a:ext uri="{FF2B5EF4-FFF2-40B4-BE49-F238E27FC236}">
                <a16:creationId xmlns:a16="http://schemas.microsoft.com/office/drawing/2014/main" id="{E1345C69-BA6A-4F32-B869-6F975777B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7" y="2205038"/>
            <a:ext cx="18192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E106E2A-9F05-4D48-ACF6-F57681215E5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Eksempel</a:t>
            </a:r>
          </a:p>
        </p:txBody>
      </p:sp>
      <p:pic>
        <p:nvPicPr>
          <p:cNvPr id="124931" name="Picture 3">
            <a:extLst>
              <a:ext uri="{FF2B5EF4-FFF2-40B4-BE49-F238E27FC236}">
                <a16:creationId xmlns:a16="http://schemas.microsoft.com/office/drawing/2014/main" id="{F2AB616C-EFE8-47AA-B68C-358E5CE12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00213"/>
            <a:ext cx="352425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trafikklys.jpg">
            <a:extLst>
              <a:ext uri="{FF2B5EF4-FFF2-40B4-BE49-F238E27FC236}">
                <a16:creationId xmlns:a16="http://schemas.microsoft.com/office/drawing/2014/main" id="{7D9DD07D-4023-43F3-997E-C53DDB08B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5" y="2205038"/>
            <a:ext cx="18192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7A923C0-C2C4-4F95-82F4-BD9032255A4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Eksempel</a:t>
            </a:r>
          </a:p>
        </p:txBody>
      </p:sp>
      <p:pic>
        <p:nvPicPr>
          <p:cNvPr id="29699" name="Picture 3" descr="trafikklys.jpg">
            <a:extLst>
              <a:ext uri="{FF2B5EF4-FFF2-40B4-BE49-F238E27FC236}">
                <a16:creationId xmlns:a16="http://schemas.microsoft.com/office/drawing/2014/main" id="{4FD33FF3-93A8-4C80-ABA7-F4D926C0A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5" y="2205038"/>
            <a:ext cx="18192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stigebilde mot hekk">
            <a:extLst>
              <a:ext uri="{FF2B5EF4-FFF2-40B4-BE49-F238E27FC236}">
                <a16:creationId xmlns:a16="http://schemas.microsoft.com/office/drawing/2014/main" id="{ADD026D9-9F1F-439E-A537-3F2810F5D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5" y="1628777"/>
            <a:ext cx="378618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tel 1">
            <a:extLst>
              <a:ext uri="{FF2B5EF4-FFF2-40B4-BE49-F238E27FC236}">
                <a16:creationId xmlns:a16="http://schemas.microsoft.com/office/drawing/2014/main" id="{64597130-9EBF-4951-A289-A9E51E6ECD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Risikovurdering</a:t>
            </a:r>
          </a:p>
        </p:txBody>
      </p:sp>
      <p:pic>
        <p:nvPicPr>
          <p:cNvPr id="31747" name="Bilde 3">
            <a:extLst>
              <a:ext uri="{FF2B5EF4-FFF2-40B4-BE49-F238E27FC236}">
                <a16:creationId xmlns:a16="http://schemas.microsoft.com/office/drawing/2014/main" id="{8058740F-BB60-473D-9ED6-C44B4146B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5" y="1700215"/>
            <a:ext cx="6713537" cy="4905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Bilde 7">
            <a:extLst>
              <a:ext uri="{FF2B5EF4-FFF2-40B4-BE49-F238E27FC236}">
                <a16:creationId xmlns:a16="http://schemas.microsoft.com/office/drawing/2014/main" id="{F32AB2B6-B639-421F-8B3F-883853A1C7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16338"/>
            <a:ext cx="1382712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8" descr="C:\Users\HMS1\AppData\Local\Temp\SNAGHTML1b4cf803.PNG">
            <a:extLst>
              <a:ext uri="{FF2B5EF4-FFF2-40B4-BE49-F238E27FC236}">
                <a16:creationId xmlns:a16="http://schemas.microsoft.com/office/drawing/2014/main" id="{4A0B3B27-B84B-4741-A97F-6AA2F652E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38" y="1125538"/>
            <a:ext cx="1217612" cy="122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tel 1">
            <a:extLst>
              <a:ext uri="{FF2B5EF4-FFF2-40B4-BE49-F238E27FC236}">
                <a16:creationId xmlns:a16="http://schemas.microsoft.com/office/drawing/2014/main" id="{90B05499-D92E-48AE-AFFA-358B69C493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Risikovurdering</a:t>
            </a:r>
          </a:p>
        </p:txBody>
      </p:sp>
      <p:pic>
        <p:nvPicPr>
          <p:cNvPr id="33795" name="Bilde 3">
            <a:extLst>
              <a:ext uri="{FF2B5EF4-FFF2-40B4-BE49-F238E27FC236}">
                <a16:creationId xmlns:a16="http://schemas.microsoft.com/office/drawing/2014/main" id="{42BAA184-E530-4321-9EF7-7979AE9C4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5" y="1773238"/>
            <a:ext cx="774223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1403648" y="4005064"/>
            <a:ext cx="720797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Rød er en ikke akseptabel risiko </a:t>
            </a:r>
          </a:p>
          <a:p>
            <a:r>
              <a:rPr lang="nb-NO" dirty="0">
                <a:solidFill>
                  <a:schemeClr val="bg1"/>
                </a:solidFill>
              </a:rPr>
              <a:t>som krever tiltak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tel 1">
            <a:extLst>
              <a:ext uri="{FF2B5EF4-FFF2-40B4-BE49-F238E27FC236}">
                <a16:creationId xmlns:a16="http://schemas.microsoft.com/office/drawing/2014/main" id="{4FDB957E-AB7A-4D3A-9F1B-83E5AA918D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Risikovurdering</a:t>
            </a:r>
          </a:p>
        </p:txBody>
      </p:sp>
      <p:pic>
        <p:nvPicPr>
          <p:cNvPr id="34819" name="Picture 2" descr="C:\Users\POE\AppData\Local\Temp\SNAGHTML1471319.PNG">
            <a:extLst>
              <a:ext uri="{FF2B5EF4-FFF2-40B4-BE49-F238E27FC236}">
                <a16:creationId xmlns:a16="http://schemas.microsoft.com/office/drawing/2014/main" id="{F6BAC78A-416D-4C18-929D-5DAAB1FCF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1700213"/>
            <a:ext cx="5472112" cy="46863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C:\Users\POE\AppData\Local\Temp\SNAGHTML14984a0.PNG">
            <a:extLst>
              <a:ext uri="{FF2B5EF4-FFF2-40B4-BE49-F238E27FC236}">
                <a16:creationId xmlns:a16="http://schemas.microsoft.com/office/drawing/2014/main" id="{5D870541-C85F-4655-9343-8331C6423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0" y="2133602"/>
            <a:ext cx="2314575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0692C7BA-46CE-47C5-9EBF-4E9713659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3352" y="1700213"/>
            <a:ext cx="7313613" cy="4241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altLang="nb-NO" sz="2500" dirty="0">
                <a:latin typeface="Arial" panose="020B0604020202020204" pitchFamily="34" charset="0"/>
              </a:rPr>
              <a:t>Lekeplass</a:t>
            </a:r>
          </a:p>
          <a:p>
            <a:pPr eaLnBrk="1" hangingPunct="1">
              <a:lnSpc>
                <a:spcPct val="90000"/>
              </a:lnSpc>
            </a:pPr>
            <a:r>
              <a:rPr lang="nb-NO" altLang="nb-NO" sz="2500" dirty="0">
                <a:latin typeface="Arial" panose="020B0604020202020204" pitchFamily="34" charset="0"/>
              </a:rPr>
              <a:t>Brannvern</a:t>
            </a:r>
          </a:p>
          <a:p>
            <a:pPr eaLnBrk="1" hangingPunct="1">
              <a:lnSpc>
                <a:spcPct val="90000"/>
              </a:lnSpc>
            </a:pPr>
            <a:r>
              <a:rPr lang="nb-NO" altLang="nb-NO" sz="2500" dirty="0">
                <a:latin typeface="Arial" panose="020B0604020202020204" pitchFamily="34" charset="0"/>
              </a:rPr>
              <a:t>Elektriske anlegg og utstyr</a:t>
            </a:r>
          </a:p>
          <a:p>
            <a:pPr eaLnBrk="1" hangingPunct="1">
              <a:lnSpc>
                <a:spcPct val="90000"/>
              </a:lnSpc>
            </a:pPr>
            <a:r>
              <a:rPr lang="nb-NO" altLang="nb-NO" sz="2500" dirty="0">
                <a:latin typeface="Arial" panose="020B0604020202020204" pitchFamily="34" charset="0"/>
              </a:rPr>
              <a:t>Tekniske installasjoner</a:t>
            </a:r>
          </a:p>
          <a:p>
            <a:pPr eaLnBrk="1" hangingPunct="1">
              <a:lnSpc>
                <a:spcPct val="90000"/>
              </a:lnSpc>
            </a:pPr>
            <a:r>
              <a:rPr lang="nb-NO" altLang="nb-NO" sz="2500" dirty="0">
                <a:latin typeface="Arial" panose="020B0604020202020204" pitchFamily="34" charset="0"/>
              </a:rPr>
              <a:t>Bygningsmessige arbeider</a:t>
            </a:r>
          </a:p>
          <a:p>
            <a:pPr eaLnBrk="1" hangingPunct="1">
              <a:lnSpc>
                <a:spcPct val="90000"/>
              </a:lnSpc>
            </a:pPr>
            <a:r>
              <a:rPr lang="nb-NO" altLang="nb-NO" sz="2500" dirty="0">
                <a:latin typeface="Arial" panose="020B0604020202020204" pitchFamily="34" charset="0"/>
              </a:rPr>
              <a:t>Oppfølging av ansatte</a:t>
            </a:r>
          </a:p>
          <a:p>
            <a:pPr eaLnBrk="1" hangingPunct="1">
              <a:lnSpc>
                <a:spcPct val="90000"/>
              </a:lnSpc>
            </a:pPr>
            <a:r>
              <a:rPr lang="nb-NO" altLang="nb-NO" sz="2500" dirty="0">
                <a:latin typeface="Arial" panose="020B0604020202020204" pitchFamily="34" charset="0"/>
              </a:rPr>
              <a:t>Avfallsbehandling</a:t>
            </a:r>
          </a:p>
          <a:p>
            <a:pPr eaLnBrk="1" hangingPunct="1">
              <a:lnSpc>
                <a:spcPct val="90000"/>
              </a:lnSpc>
            </a:pPr>
            <a:r>
              <a:rPr lang="nb-NO" altLang="nb-NO" sz="2500" dirty="0">
                <a:latin typeface="Arial" panose="020B0604020202020204" pitchFamily="34" charset="0"/>
              </a:rPr>
              <a:t>Bruk av arbeidsutstyr</a:t>
            </a:r>
          </a:p>
          <a:p>
            <a:pPr eaLnBrk="1" hangingPunct="1">
              <a:lnSpc>
                <a:spcPct val="90000"/>
              </a:lnSpc>
            </a:pPr>
            <a:r>
              <a:rPr lang="nb-NO" altLang="nb-NO" sz="2500" dirty="0">
                <a:latin typeface="Arial" panose="020B0604020202020204" pitchFamily="34" charset="0"/>
              </a:rPr>
              <a:t>Kjemisk helsefare</a:t>
            </a:r>
          </a:p>
          <a:p>
            <a:pPr eaLnBrk="1" hangingPunct="1">
              <a:lnSpc>
                <a:spcPct val="90000"/>
              </a:lnSpc>
            </a:pPr>
            <a:r>
              <a:rPr lang="nb-NO" altLang="nb-NO" sz="2500" dirty="0">
                <a:latin typeface="Arial" panose="020B0604020202020204" pitchFamily="34" charset="0"/>
              </a:rPr>
              <a:t>Tilfluktsrom</a:t>
            </a:r>
          </a:p>
          <a:p>
            <a:pPr eaLnBrk="1" hangingPunct="1">
              <a:lnSpc>
                <a:spcPct val="90000"/>
              </a:lnSpc>
            </a:pPr>
            <a:endParaRPr lang="nb-NO" altLang="nb-NO" sz="2500" dirty="0">
              <a:latin typeface="Arial" panose="020B0604020202020204" pitchFamily="34" charset="0"/>
            </a:endParaRPr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AD2108D2-B928-42FA-80DE-D094FA3AF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2" y="333375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b-NO" altLang="nb-NO" sz="3600" dirty="0">
                <a:solidFill>
                  <a:schemeClr val="tx2"/>
                </a:solidFill>
                <a:latin typeface="Arial" panose="020B0604020202020204" pitchFamily="34" charset="0"/>
              </a:rPr>
              <a:t>Aktuelle HMS-tema i Boligselskapet</a:t>
            </a:r>
          </a:p>
        </p:txBody>
      </p:sp>
      <p:pic>
        <p:nvPicPr>
          <p:cNvPr id="35844" name="Picture 2" descr="nr3">
            <a:extLst>
              <a:ext uri="{FF2B5EF4-FFF2-40B4-BE49-F238E27FC236}">
                <a16:creationId xmlns:a16="http://schemas.microsoft.com/office/drawing/2014/main" id="{B7C1EC2A-F5BD-4F8B-B3F9-5E0CC2910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90" y="2349500"/>
            <a:ext cx="2319337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DDF7BDC-3932-407E-8970-EC1A704563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013" y="549275"/>
            <a:ext cx="7061200" cy="685800"/>
          </a:xfrm>
        </p:spPr>
        <p:txBody>
          <a:bodyPr/>
          <a:lstStyle/>
          <a:p>
            <a:r>
              <a:rPr lang="nb-NO" altLang="nb-NO" dirty="0"/>
              <a:t>Det skjer ikke hos oss…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6580D97-4CD0-4DF7-8418-B1038942EF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3" y="2038352"/>
            <a:ext cx="7313612" cy="3903663"/>
          </a:xfrm>
        </p:spPr>
        <p:txBody>
          <a:bodyPr/>
          <a:lstStyle/>
          <a:p>
            <a:r>
              <a:rPr lang="nb-NO" altLang="nb-NO" sz="2500" dirty="0">
                <a:latin typeface="Arial" panose="020B0604020202020204" pitchFamily="34" charset="0"/>
              </a:rPr>
              <a:t>Systematisk HMS-arbeid i borettslag og sameie er utfordrende, blant annet fordi det beste kriteriet på et vellykket HMS-arbeid er at ingen uønskede hendelser inntreffer.</a:t>
            </a:r>
            <a:br>
              <a:rPr lang="nb-NO" altLang="nb-NO" sz="2500" dirty="0">
                <a:latin typeface="Arial" panose="020B0604020202020204" pitchFamily="34" charset="0"/>
              </a:rPr>
            </a:br>
            <a:endParaRPr lang="nb-NO" altLang="nb-NO" sz="2500" dirty="0">
              <a:latin typeface="Arial" panose="020B0604020202020204" pitchFamily="34" charset="0"/>
            </a:endParaRPr>
          </a:p>
          <a:p>
            <a:r>
              <a:rPr lang="nb-NO" altLang="nb-NO" sz="2500" dirty="0">
                <a:latin typeface="Arial" panose="020B0604020202020204" pitchFamily="34" charset="0"/>
              </a:rPr>
              <a:t>Så lenge ikke noe skjer, er det også vanskelig å skaffe ressurser til arbeidet. Det er først når noe alvorlig inntreffer, at vi ser følgende av svikten. Både for enkeltmennesker og samfunn.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9F1F7F-E8B9-44E9-8581-CD9F25B07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Brannvern og beredskap</a:t>
            </a:r>
            <a:endParaRPr lang="nn-NO" dirty="0"/>
          </a:p>
        </p:txBody>
      </p:sp>
      <p:pic>
        <p:nvPicPr>
          <p:cNvPr id="4" name="Picture 4" descr="Bilderesultat for brannvesen">
            <a:extLst>
              <a:ext uri="{FF2B5EF4-FFF2-40B4-BE49-F238E27FC236}">
                <a16:creationId xmlns:a16="http://schemas.microsoft.com/office/drawing/2014/main" id="{26B3622D-1A8D-4587-B8DE-8FC48D54FB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39" y="1844824"/>
            <a:ext cx="7299286" cy="40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152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tel 1">
            <a:extLst>
              <a:ext uri="{FF2B5EF4-FFF2-40B4-BE49-F238E27FC236}">
                <a16:creationId xmlns:a16="http://schemas.microsoft.com/office/drawing/2014/main" id="{1902D398-BB10-4340-B85C-BAE8B3E10B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Brannvern og beredskap	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947B8C2-3E95-4F73-B055-1AC68994DC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" t="38218" r="5027" b="1778"/>
          <a:stretch/>
        </p:blipFill>
        <p:spPr bwMode="auto">
          <a:xfrm>
            <a:off x="251520" y="2132858"/>
            <a:ext cx="8645932" cy="400601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tel 1">
            <a:extLst>
              <a:ext uri="{FF2B5EF4-FFF2-40B4-BE49-F238E27FC236}">
                <a16:creationId xmlns:a16="http://schemas.microsoft.com/office/drawing/2014/main" id="{3E6D71D4-B92E-423A-AEA5-3FFF4C6B62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Statistikk brann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84D670-4D21-48EC-B86D-AD5F4F8A1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nb-NO" altLang="nb-NO" sz="1800" b="1" dirty="0"/>
              <a:t>	Bygningsbranner i gjennomsnitt pr. år</a:t>
            </a:r>
          </a:p>
          <a:p>
            <a:pPr lvl="1">
              <a:defRPr/>
            </a:pPr>
            <a:r>
              <a:rPr lang="nb-NO" altLang="nb-NO" sz="1800" dirty="0"/>
              <a:t>Ca. 3500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nb-NO" altLang="nb-NO" sz="1800" b="1" dirty="0"/>
              <a:t>		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nb-NO" altLang="nb-NO" sz="1800" b="1" dirty="0"/>
              <a:t>	Boligbranner i gjennomsnitt pr. år</a:t>
            </a:r>
          </a:p>
          <a:p>
            <a:pPr lvl="1">
              <a:defRPr/>
            </a:pPr>
            <a:r>
              <a:rPr lang="nb-NO" altLang="nb-NO" sz="1800" dirty="0"/>
              <a:t>Ca. 700 på kjøkken</a:t>
            </a:r>
          </a:p>
          <a:p>
            <a:pPr lvl="1">
              <a:defRPr/>
            </a:pPr>
            <a:r>
              <a:rPr lang="nb-NO" altLang="nb-NO" sz="1800" dirty="0"/>
              <a:t>Ca. 400 i stue</a:t>
            </a:r>
          </a:p>
          <a:p>
            <a:pPr lvl="1">
              <a:defRPr/>
            </a:pPr>
            <a:r>
              <a:rPr lang="nb-NO" altLang="nb-NO" sz="1800" dirty="0"/>
              <a:t>Ca. 110 på soverom 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nb-NO" altLang="nb-NO" sz="1800" b="1" dirty="0"/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nb-NO" altLang="nb-NO" sz="1800" b="1" dirty="0"/>
              <a:t>	</a:t>
            </a:r>
            <a:r>
              <a:rPr lang="nb-NO" altLang="nb-NO" sz="1800" dirty="0"/>
              <a:t>Antall døde i brann varierer, men utsatte grupper er de som rammes hardest.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nb-NO" sz="1800" dirty="0"/>
              <a:t>	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nb-NO" sz="1800" dirty="0"/>
              <a:t>	Utfyllende statistikk finner du her: www.dsb.no/statistikk</a:t>
            </a:r>
            <a:endParaRPr lang="nb-NO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tel 1">
            <a:extLst>
              <a:ext uri="{FF2B5EF4-FFF2-40B4-BE49-F238E27FC236}">
                <a16:creationId xmlns:a16="http://schemas.microsoft.com/office/drawing/2014/main" id="{78B8D89C-5831-4CA0-8944-872CEC26BA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548680"/>
            <a:ext cx="6120680" cy="1008112"/>
          </a:xfrm>
        </p:spPr>
        <p:txBody>
          <a:bodyPr>
            <a:normAutofit fontScale="90000"/>
          </a:bodyPr>
          <a:lstStyle/>
          <a:p>
            <a:r>
              <a:rPr lang="nb-NO" altLang="nb-NO" sz="1350" dirty="0"/>
              <a:t>			</a:t>
            </a:r>
            <a:br>
              <a:rPr lang="nb-NO" altLang="nb-NO" sz="1350" dirty="0"/>
            </a:br>
            <a:r>
              <a:rPr lang="nb-NO" altLang="nb-NO" sz="1350" dirty="0"/>
              <a:t>													</a:t>
            </a:r>
            <a:br>
              <a:rPr lang="nb-NO" altLang="nb-NO" sz="1350" dirty="0"/>
            </a:br>
            <a:r>
              <a:rPr lang="nb-NO" altLang="nb-NO" sz="1350" dirty="0"/>
              <a:t>      </a:t>
            </a:r>
            <a:br>
              <a:rPr lang="nb-NO" altLang="nb-NO" sz="1350" dirty="0"/>
            </a:br>
            <a:br>
              <a:rPr lang="nb-NO" altLang="nb-NO" sz="1350" dirty="0"/>
            </a:br>
            <a:r>
              <a:rPr lang="nb-NO" altLang="nb-NO" sz="4000" dirty="0"/>
              <a:t>Brann i en leilighet </a:t>
            </a:r>
            <a:r>
              <a:rPr lang="nb-NO" altLang="nb-NO" sz="2700" dirty="0"/>
              <a:t>(</a:t>
            </a:r>
            <a:r>
              <a:rPr lang="nb-NO" altLang="nb-NO" sz="2700" dirty="0" err="1"/>
              <a:t>encellebrann</a:t>
            </a:r>
            <a:r>
              <a:rPr lang="nb-NO" altLang="nb-NO" sz="2700" dirty="0"/>
              <a:t>)</a:t>
            </a:r>
          </a:p>
        </p:txBody>
      </p:sp>
      <p:sp>
        <p:nvSpPr>
          <p:cNvPr id="40963" name="Plassholder for innhold 2">
            <a:extLst>
              <a:ext uri="{FF2B5EF4-FFF2-40B4-BE49-F238E27FC236}">
                <a16:creationId xmlns:a16="http://schemas.microsoft.com/office/drawing/2014/main" id="{B66A9007-3359-4FC0-9957-422FCB4322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9592" y="1899774"/>
            <a:ext cx="4896544" cy="4265530"/>
          </a:xfrm>
        </p:spPr>
        <p:txBody>
          <a:bodyPr>
            <a:normAutofit fontScale="92500" lnSpcReduction="10000"/>
          </a:bodyPr>
          <a:lstStyle/>
          <a:p>
            <a:endParaRPr lang="nb-NO" altLang="nb-NO" sz="1350" dirty="0"/>
          </a:p>
          <a:p>
            <a:r>
              <a:rPr lang="nb-NO" altLang="nb-NO" sz="1600" dirty="0"/>
              <a:t>Hver leilighet utgjør en «</a:t>
            </a:r>
            <a:r>
              <a:rPr lang="nb-NO" altLang="nb-NO" sz="1600" dirty="0" err="1"/>
              <a:t>branncelle</a:t>
            </a:r>
            <a:r>
              <a:rPr lang="nb-NO" altLang="nb-NO" sz="1600" dirty="0"/>
              <a:t>»</a:t>
            </a:r>
          </a:p>
          <a:p>
            <a:r>
              <a:rPr lang="nb-NO" altLang="nb-NO" sz="1600" dirty="0"/>
              <a:t>Prøv å slokke med tilgjengelig slokke-materiell</a:t>
            </a:r>
          </a:p>
          <a:p>
            <a:r>
              <a:rPr lang="nb-NO" altLang="nb-NO" sz="1600" dirty="0"/>
              <a:t>Varsle brannvesenet</a:t>
            </a:r>
          </a:p>
          <a:p>
            <a:pPr lvl="1"/>
            <a:r>
              <a:rPr lang="nb-NO" altLang="nb-NO" sz="1600" dirty="0" err="1"/>
              <a:t>alarmnr</a:t>
            </a:r>
            <a:r>
              <a:rPr lang="nb-NO" altLang="nb-NO" sz="1600" dirty="0"/>
              <a:t>. 110 (</a:t>
            </a:r>
            <a:r>
              <a:rPr lang="nb-NO" altLang="nb-NO" sz="1600" dirty="0" err="1"/>
              <a:t>hvem-hva-hvor</a:t>
            </a:r>
            <a:r>
              <a:rPr lang="nb-NO" altLang="nb-NO" sz="1600" dirty="0"/>
              <a:t>)</a:t>
            </a:r>
          </a:p>
          <a:p>
            <a:r>
              <a:rPr lang="nb-NO" altLang="nb-NO" sz="1600" dirty="0"/>
              <a:t>Brann- og røykspredning</a:t>
            </a:r>
          </a:p>
          <a:p>
            <a:pPr lvl="1"/>
            <a:r>
              <a:rPr lang="nb-NO" altLang="nb-NO" sz="1600" dirty="0"/>
              <a:t>oppover ila. sekunder</a:t>
            </a:r>
          </a:p>
          <a:p>
            <a:pPr lvl="1"/>
            <a:r>
              <a:rPr lang="nb-NO" altLang="nb-NO" sz="1600" dirty="0"/>
              <a:t>sideveis ila. minutter</a:t>
            </a:r>
          </a:p>
          <a:p>
            <a:pPr lvl="1"/>
            <a:r>
              <a:rPr lang="nb-NO" altLang="nb-NO" sz="1600" dirty="0"/>
              <a:t>nedover ila. timer</a:t>
            </a:r>
          </a:p>
          <a:p>
            <a:r>
              <a:rPr lang="nb-NO" altLang="nb-NO" sz="1600" dirty="0"/>
              <a:t>Forlat leiligheten/bygningen hvis det er mulig</a:t>
            </a:r>
          </a:p>
          <a:p>
            <a:r>
              <a:rPr lang="nb-NO" altLang="nb-NO" sz="1600" dirty="0"/>
              <a:t>«Bli der du er»</a:t>
            </a:r>
          </a:p>
          <a:p>
            <a:pPr lvl="1"/>
            <a:r>
              <a:rPr lang="nb-NO" altLang="nb-NO" sz="1600" dirty="0"/>
              <a:t>ved mye røyk i korridor/trapperom</a:t>
            </a:r>
          </a:p>
          <a:p>
            <a:pPr lvl="1"/>
            <a:r>
              <a:rPr lang="nb-NO" altLang="nb-NO" sz="1600" dirty="0"/>
              <a:t>søk til vindu/veranda og tilkall oppmerksomhet</a:t>
            </a:r>
          </a:p>
          <a:p>
            <a:pPr lvl="1"/>
            <a:r>
              <a:rPr lang="nb-NO" altLang="nb-NO" sz="1600" dirty="0"/>
              <a:t>Lytt til råd fra brannvesenets mannskaper</a:t>
            </a:r>
          </a:p>
          <a:p>
            <a:pPr lvl="1"/>
            <a:endParaRPr lang="nb-NO" altLang="nb-NO" sz="1200" dirty="0"/>
          </a:p>
          <a:p>
            <a:endParaRPr lang="nb-NO" altLang="nb-NO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083B7116-5EFB-4DE1-9454-C958B0359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32856"/>
            <a:ext cx="3125166" cy="1994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1621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tel 1">
            <a:extLst>
              <a:ext uri="{FF2B5EF4-FFF2-40B4-BE49-F238E27FC236}">
                <a16:creationId xmlns:a16="http://schemas.microsoft.com/office/drawing/2014/main" id="{93E28E59-1D7E-4D81-BAC3-7822F426C4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Risikovurdering brannvern</a:t>
            </a:r>
          </a:p>
        </p:txBody>
      </p:sp>
      <p:pic>
        <p:nvPicPr>
          <p:cNvPr id="43011" name="Bilde 3">
            <a:extLst>
              <a:ext uri="{FF2B5EF4-FFF2-40B4-BE49-F238E27FC236}">
                <a16:creationId xmlns:a16="http://schemas.microsoft.com/office/drawing/2014/main" id="{F5C3E881-3F60-440B-A2A5-2C7FDB23B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20850"/>
            <a:ext cx="46482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Bilde 4">
            <a:extLst>
              <a:ext uri="{FF2B5EF4-FFF2-40B4-BE49-F238E27FC236}">
                <a16:creationId xmlns:a16="http://schemas.microsoft.com/office/drawing/2014/main" id="{1B16DC98-E61C-434F-A4FB-A8E5ED1A2C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7" y="1720850"/>
            <a:ext cx="2473325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8760149B-988C-4E54-A0D7-08A597BFCF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549275"/>
            <a:ext cx="7315200" cy="685800"/>
          </a:xfrm>
        </p:spPr>
        <p:txBody>
          <a:bodyPr/>
          <a:lstStyle/>
          <a:p>
            <a:r>
              <a:rPr lang="nb-NO" altLang="nb-NO" dirty="0"/>
              <a:t>Brannforebyggende tiltak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04E28914-C15D-46C1-B47C-60C4F5857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08104" y="1916113"/>
            <a:ext cx="3097213" cy="4170640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/>
          <a:p>
            <a:pPr>
              <a:buFontTx/>
              <a:buChar char="•"/>
            </a:pPr>
            <a:endParaRPr lang="nb-NO" altLang="nb-NO" sz="1800" dirty="0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nb-NO" altLang="nb-NO" sz="1800" dirty="0">
                <a:latin typeface="Arial" panose="020B0604020202020204" pitchFamily="34" charset="0"/>
              </a:rPr>
              <a:t>Alarmanlegg, røykvarslere</a:t>
            </a:r>
          </a:p>
          <a:p>
            <a:pPr>
              <a:buFontTx/>
              <a:buChar char="•"/>
            </a:pPr>
            <a:r>
              <a:rPr lang="nb-NO" altLang="nb-NO" sz="1800" dirty="0">
                <a:latin typeface="Arial" panose="020B0604020202020204" pitchFamily="34" charset="0"/>
              </a:rPr>
              <a:t>Manuelt slokkeutstyr</a:t>
            </a:r>
          </a:p>
          <a:p>
            <a:pPr>
              <a:buFontTx/>
              <a:buChar char="•"/>
            </a:pPr>
            <a:r>
              <a:rPr lang="nb-NO" altLang="nb-NO" sz="1800" dirty="0">
                <a:latin typeface="Arial" panose="020B0604020202020204" pitchFamily="34" charset="0"/>
              </a:rPr>
              <a:t>Lokal branninstruks</a:t>
            </a:r>
          </a:p>
          <a:p>
            <a:pPr>
              <a:buFontTx/>
              <a:buChar char="•"/>
            </a:pPr>
            <a:r>
              <a:rPr lang="nb-NO" altLang="nb-NO" sz="1800" dirty="0">
                <a:latin typeface="Arial" panose="020B0604020202020204" pitchFamily="34" charset="0"/>
              </a:rPr>
              <a:t>Ledesystem/</a:t>
            </a:r>
            <a:br>
              <a:rPr lang="nb-NO" altLang="nb-NO" sz="1800" dirty="0">
                <a:latin typeface="Arial" panose="020B0604020202020204" pitchFamily="34" charset="0"/>
              </a:rPr>
            </a:br>
            <a:r>
              <a:rPr lang="nb-NO" altLang="nb-NO" sz="1800" dirty="0">
                <a:latin typeface="Arial" panose="020B0604020202020204" pitchFamily="34" charset="0"/>
              </a:rPr>
              <a:t>skilting</a:t>
            </a:r>
          </a:p>
          <a:p>
            <a:pPr>
              <a:buFontTx/>
              <a:buChar char="•"/>
            </a:pPr>
            <a:r>
              <a:rPr lang="nb-NO" altLang="nb-NO" sz="1800" dirty="0">
                <a:latin typeface="Arial" panose="020B0604020202020204" pitchFamily="34" charset="0"/>
              </a:rPr>
              <a:t>Automatisk slokkeutstyr-sprinkleranlegg</a:t>
            </a:r>
          </a:p>
          <a:p>
            <a:pPr>
              <a:buFontTx/>
              <a:buChar char="•"/>
            </a:pPr>
            <a:r>
              <a:rPr lang="nb-NO" altLang="nb-NO" sz="1800" dirty="0">
                <a:latin typeface="Arial" panose="020B0604020202020204" pitchFamily="34" charset="0"/>
              </a:rPr>
              <a:t>Røykventilasjon</a:t>
            </a:r>
          </a:p>
          <a:p>
            <a:pPr>
              <a:buFontTx/>
              <a:buChar char="•"/>
            </a:pPr>
            <a:r>
              <a:rPr lang="nb-NO" altLang="nb-NO" sz="1800" dirty="0">
                <a:latin typeface="Arial" panose="020B0604020202020204" pitchFamily="34" charset="0"/>
              </a:rPr>
              <a:t>Informasjon til beboerne</a:t>
            </a:r>
          </a:p>
          <a:p>
            <a:pPr>
              <a:buFontTx/>
              <a:buChar char="•"/>
            </a:pPr>
            <a:r>
              <a:rPr lang="nb-NO" altLang="nb-NO" sz="1800" dirty="0">
                <a:latin typeface="Arial" panose="020B0604020202020204" pitchFamily="34" charset="0"/>
              </a:rPr>
              <a:t>Øvelser i boligselskapet</a:t>
            </a:r>
          </a:p>
          <a:p>
            <a:pPr>
              <a:buFontTx/>
              <a:buChar char="•"/>
            </a:pPr>
            <a:endParaRPr lang="nb-NO" altLang="nb-NO" sz="25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44036" name="Picture 4">
            <a:extLst>
              <a:ext uri="{FF2B5EF4-FFF2-40B4-BE49-F238E27FC236}">
                <a16:creationId xmlns:a16="http://schemas.microsoft.com/office/drawing/2014/main" id="{73D99145-A4AF-4587-97AB-6F93CAB0C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2" y="1916113"/>
            <a:ext cx="3933825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tel 1">
            <a:extLst>
              <a:ext uri="{FF2B5EF4-FFF2-40B4-BE49-F238E27FC236}">
                <a16:creationId xmlns:a16="http://schemas.microsoft.com/office/drawing/2014/main" id="{2861977D-9A93-4837-A797-7DC334DC03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Røykvarslere</a:t>
            </a:r>
          </a:p>
        </p:txBody>
      </p:sp>
      <p:sp>
        <p:nvSpPr>
          <p:cNvPr id="45059" name="Plassholder for innhold 2">
            <a:extLst>
              <a:ext uri="{FF2B5EF4-FFF2-40B4-BE49-F238E27FC236}">
                <a16:creationId xmlns:a16="http://schemas.microsoft.com/office/drawing/2014/main" id="{4295E6C0-EDBE-45C4-BEB4-F8C418D755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0014" y="1827213"/>
            <a:ext cx="4642145" cy="4114800"/>
          </a:xfrm>
        </p:spPr>
        <p:txBody>
          <a:bodyPr/>
          <a:lstStyle/>
          <a:p>
            <a:pPr marL="0" indent="0">
              <a:buNone/>
            </a:pPr>
            <a:r>
              <a:rPr lang="nb-NO" altLang="nb-NO" sz="1400" dirty="0"/>
              <a:t>Eier av bolig og fritidsboliger skal sørge for at boligen har et tilstrekkelig antall røykvarslere eller brannalarmanlegg. </a:t>
            </a:r>
            <a:br>
              <a:rPr lang="nb-NO" altLang="nb-NO" sz="1400" dirty="0"/>
            </a:br>
            <a:r>
              <a:rPr lang="nb-NO" altLang="nb-NO" sz="1400" dirty="0"/>
              <a:t>(Gjeldende fra 1. januar 2016).</a:t>
            </a:r>
            <a:br>
              <a:rPr lang="nb-NO" altLang="nb-NO" sz="1400" dirty="0"/>
            </a:br>
            <a:br>
              <a:rPr lang="nb-NO" altLang="nb-NO" sz="1400" dirty="0"/>
            </a:br>
            <a:r>
              <a:rPr lang="nb-NO" altLang="nb-NO" sz="1400" dirty="0"/>
              <a:t>Det skal være minst én røykvarsler eller detektor for brannalarmanlegg i hver etasje, som skal dekke kjøkken, stue, sone utenfor soverom og sone utenfor teknisk rom. </a:t>
            </a:r>
            <a:br>
              <a:rPr lang="nb-NO" altLang="nb-NO" sz="1400" dirty="0"/>
            </a:br>
            <a:r>
              <a:rPr lang="nb-NO" altLang="nb-NO" sz="1400" b="1" dirty="0"/>
              <a:t>Røykvarsler inne på soverom anbefales.</a:t>
            </a:r>
            <a:br>
              <a:rPr lang="nb-NO" altLang="nb-NO" sz="1400" dirty="0"/>
            </a:br>
            <a:br>
              <a:rPr lang="nb-NO" altLang="nb-NO" sz="1400" dirty="0"/>
            </a:br>
            <a:r>
              <a:rPr lang="nb-NO" altLang="nb-NO" sz="1400" dirty="0"/>
              <a:t>Det bør minst være én røykvarsler pr 60 kvadratmeter og avstanden mellom to røykvarslere bør ikke være større enn </a:t>
            </a:r>
            <a:br>
              <a:rPr lang="nb-NO" altLang="nb-NO" sz="1400" dirty="0"/>
            </a:br>
            <a:r>
              <a:rPr lang="nb-NO" altLang="nb-NO" sz="1400" dirty="0"/>
              <a:t>12 meter. </a:t>
            </a:r>
            <a:br>
              <a:rPr lang="nb-NO" altLang="nb-NO" sz="1400" dirty="0"/>
            </a:br>
            <a:br>
              <a:rPr lang="nb-NO" altLang="nb-NO" sz="1400" dirty="0"/>
            </a:br>
            <a:r>
              <a:rPr lang="nb-NO" altLang="nb-NO" sz="1400" dirty="0"/>
              <a:t>Godkjente røykvarslere skal være CE-merket og merket med NS-EN 14604, DSB 235 eller SNR 235.</a:t>
            </a:r>
          </a:p>
        </p:txBody>
      </p:sp>
      <p:pic>
        <p:nvPicPr>
          <p:cNvPr id="45060" name="Bilde 3">
            <a:extLst>
              <a:ext uri="{FF2B5EF4-FFF2-40B4-BE49-F238E27FC236}">
                <a16:creationId xmlns:a16="http://schemas.microsoft.com/office/drawing/2014/main" id="{182FAF42-706A-40E7-BDF9-C08F58D55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4" y="1916832"/>
            <a:ext cx="2576512" cy="2109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tel 1">
            <a:extLst>
              <a:ext uri="{FF2B5EF4-FFF2-40B4-BE49-F238E27FC236}">
                <a16:creationId xmlns:a16="http://schemas.microsoft.com/office/drawing/2014/main" id="{928196E3-FE22-4696-A6D2-FB2953A93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Brannslokningsutstyr</a:t>
            </a:r>
          </a:p>
        </p:txBody>
      </p:sp>
      <p:pic>
        <p:nvPicPr>
          <p:cNvPr id="46083" name="Plassholder for innhold 3">
            <a:extLst>
              <a:ext uri="{FF2B5EF4-FFF2-40B4-BE49-F238E27FC236}">
                <a16:creationId xmlns:a16="http://schemas.microsoft.com/office/drawing/2014/main" id="{C001A55F-5758-461D-84F3-C38E1CBF46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3039" y="1896934"/>
            <a:ext cx="2160587" cy="2324100"/>
          </a:xfr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91B225C0-3C66-4A04-9642-917E4D1C0241}"/>
              </a:ext>
            </a:extLst>
          </p:cNvPr>
          <p:cNvSpPr/>
          <p:nvPr/>
        </p:nvSpPr>
        <p:spPr>
          <a:xfrm>
            <a:off x="1393824" y="1804988"/>
            <a:ext cx="497837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Eier skal sørge for at boliger og fritidsboliger er utstyrt med minst ett av følgende slokkeutstyr som kan brukes i alle rom.</a:t>
            </a:r>
          </a:p>
          <a:p>
            <a:pPr>
              <a:spcAft>
                <a:spcPts val="0"/>
              </a:spcAft>
              <a:defRPr/>
            </a:pP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spcAft>
                <a:spcPts val="0"/>
              </a:spcAft>
              <a:buFont typeface="+mj-lt"/>
              <a:buAutoNum type="alphaLcParenR"/>
              <a:defRPr/>
            </a:pPr>
            <a:r>
              <a:rPr lang="nb-NO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Formfast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brannslange med innvending diameter på </a:t>
            </a:r>
            <a:b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mm fast tilkoblet vannforsyningsnettet</a:t>
            </a:r>
          </a:p>
          <a:p>
            <a:pPr marL="342900" indent="-342900">
              <a:spcAft>
                <a:spcPts val="0"/>
              </a:spcAft>
              <a:buFont typeface="+mj-lt"/>
              <a:buAutoNum type="alphaLcParenR"/>
              <a:defRPr/>
            </a:pP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Pulverapparat på minst 6 kg ABC-pulver</a:t>
            </a:r>
          </a:p>
          <a:p>
            <a:pPr marL="342900" indent="-342900">
              <a:spcAft>
                <a:spcPts val="0"/>
              </a:spcAft>
              <a:buFont typeface="+mj-lt"/>
              <a:buAutoNum type="alphaLcParenR"/>
              <a:defRPr/>
            </a:pP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Skum- eller vannapparat på minst 9 liter</a:t>
            </a:r>
          </a:p>
          <a:p>
            <a:pPr marL="342900" indent="-342900">
              <a:spcAft>
                <a:spcPts val="0"/>
              </a:spcAft>
              <a:buFont typeface="+mj-lt"/>
              <a:buAutoNum type="alphaLcParenR"/>
              <a:defRPr/>
            </a:pP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Skum- eller vannapparat på minst 6 liter med effektivitetsklasse minimum 21A, gjerne høyere</a:t>
            </a:r>
          </a:p>
          <a:p>
            <a:pPr marL="342900" indent="-342900">
              <a:spcAft>
                <a:spcPts val="0"/>
              </a:spcAft>
              <a:buFont typeface="+mj-lt"/>
              <a:buAutoNum type="alphaLcParenR"/>
              <a:defRPr/>
            </a:pP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Annet manuelt slokkeutstyr med tilsvarende slokkekapasitet</a:t>
            </a:r>
          </a:p>
          <a:p>
            <a:pPr>
              <a:defRPr/>
            </a:pPr>
            <a:b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 slokkeutstyr skal være CE-merket og merket med hvilke typer branner de egner seg til å slokke, f.eks. A B C  </a:t>
            </a:r>
          </a:p>
          <a:p>
            <a:pPr>
              <a:defRPr/>
            </a:pP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 høyere effektivitetsklassen er, jo bedre er slokkemiddelet.</a:t>
            </a:r>
            <a:b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Slokkespray og branntepper er ikke godkjent alene, kun i tillegg til lovpålagt slokkeutstyr. </a:t>
            </a:r>
          </a:p>
          <a:p>
            <a:pPr>
              <a:defRPr/>
            </a:pP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Kontroll- og serviceintervaller i bolig er hvert 5. og 10. år.</a:t>
            </a:r>
          </a:p>
          <a:p>
            <a:pPr>
              <a:defRPr/>
            </a:pP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fellesområder er kontroll- og serviceintervaller hvert år.</a:t>
            </a:r>
          </a:p>
          <a:p>
            <a:pPr>
              <a:defRPr/>
            </a:pPr>
            <a:endParaRPr lang="nb-NO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mer informasjon, sjekk «NS 3910» og «Forskrift  om brannforebygging».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tel 1">
            <a:extLst>
              <a:ext uri="{FF2B5EF4-FFF2-40B4-BE49-F238E27FC236}">
                <a16:creationId xmlns:a16="http://schemas.microsoft.com/office/drawing/2014/main" id="{62652918-EDDB-4C63-B950-F80B29C0F6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Branninstruks</a:t>
            </a:r>
          </a:p>
        </p:txBody>
      </p:sp>
      <p:pic>
        <p:nvPicPr>
          <p:cNvPr id="47108" name="Bilde 5">
            <a:extLst>
              <a:ext uri="{FF2B5EF4-FFF2-40B4-BE49-F238E27FC236}">
                <a16:creationId xmlns:a16="http://schemas.microsoft.com/office/drawing/2014/main" id="{9D424FAF-47E7-4E01-A2B9-B03C02A39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5" y="1341440"/>
            <a:ext cx="3595687" cy="51323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8948A33D-8984-4EEA-ADB6-644E50B80D29}"/>
              </a:ext>
            </a:extLst>
          </p:cNvPr>
          <p:cNvSpPr txBox="1"/>
          <p:nvPr/>
        </p:nvSpPr>
        <p:spPr>
          <a:xfrm>
            <a:off x="1187624" y="1844824"/>
            <a:ext cx="352839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En branninstruks bør inneholde følgende:</a:t>
            </a:r>
            <a:br>
              <a:rPr lang="nb-NO" sz="2400" dirty="0"/>
            </a:br>
            <a:endParaRPr lang="nb-NO" sz="2400" dirty="0"/>
          </a:p>
          <a:p>
            <a:pPr marL="285750" indent="-285750">
              <a:buFontTx/>
              <a:buChar char="-"/>
            </a:pPr>
            <a:r>
              <a:rPr lang="nb-NO" sz="1600" dirty="0"/>
              <a:t>Telefonnummer til brannvesenet</a:t>
            </a:r>
          </a:p>
          <a:p>
            <a:pPr marL="285750" indent="-285750">
              <a:buFontTx/>
              <a:buChar char="-"/>
            </a:pPr>
            <a:r>
              <a:rPr lang="nb-NO" sz="1600" dirty="0"/>
              <a:t>Korrekt adresse på eiendommen eller bygningen</a:t>
            </a:r>
          </a:p>
          <a:p>
            <a:pPr marL="285750" indent="-285750">
              <a:buFontTx/>
              <a:buChar char="-"/>
            </a:pPr>
            <a:r>
              <a:rPr lang="nb-NO" sz="1600" dirty="0"/>
              <a:t>Oppmøteplass for beboerne</a:t>
            </a:r>
          </a:p>
          <a:p>
            <a:pPr marL="285750" indent="-285750">
              <a:buFontTx/>
              <a:buChar char="-"/>
            </a:pPr>
            <a:r>
              <a:rPr lang="nb-NO" sz="1600" dirty="0"/>
              <a:t>Plassering av slokkeutstyr</a:t>
            </a:r>
          </a:p>
          <a:p>
            <a:pPr marL="285750" indent="-285750">
              <a:buFontTx/>
              <a:buChar char="-"/>
            </a:pPr>
            <a:r>
              <a:rPr lang="nb-NO" sz="1600" dirty="0"/>
              <a:t>Bruk av felles brannalarmanlegg</a:t>
            </a:r>
          </a:p>
          <a:p>
            <a:pPr marL="285750" indent="-285750">
              <a:buFontTx/>
              <a:buChar char="-"/>
            </a:pPr>
            <a:r>
              <a:rPr lang="nb-NO" sz="1600" dirty="0"/>
              <a:t>Viktigheten av ryddige rømningsveier</a:t>
            </a:r>
          </a:p>
          <a:p>
            <a:pPr marL="285750" indent="-285750">
              <a:buFontTx/>
              <a:buChar char="-"/>
            </a:pPr>
            <a:r>
              <a:rPr lang="nb-NO" sz="1600" dirty="0"/>
              <a:t>Orientering om rømningsveier og eventuelle alternativer</a:t>
            </a:r>
            <a:endParaRPr lang="nn-NO" sz="1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89F0DE-B5DF-45DA-BFAF-3E107D38E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Brannvern på mange språk</a:t>
            </a:r>
            <a:endParaRPr lang="nn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14DF33-2D13-416D-9416-FAC6897FDD4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370013" y="2204863"/>
            <a:ext cx="3732212" cy="3737149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/>
              <a:t>Brosjyren Brannsikker bolig</a:t>
            </a:r>
            <a:br>
              <a:rPr lang="nb-NO" sz="2200" dirty="0"/>
            </a:br>
            <a:endParaRPr lang="nb-NO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nb-NO" sz="1600" dirty="0"/>
              <a:t>Digital brosjyre på 35 språk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1600" dirty="0"/>
              <a:t>Gir grunnleggende kunnskaper om brannsikkerhet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1600" dirty="0"/>
              <a:t>Utarbeidet av Norsk brannvernforening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1600" dirty="0"/>
              <a:t>Her finner du brosjyren:</a:t>
            </a:r>
            <a:br>
              <a:rPr lang="nn-NO" sz="1200" dirty="0">
                <a:hlinkClick r:id="rId2"/>
              </a:rPr>
            </a:br>
            <a:r>
              <a:rPr lang="nn-NO" sz="1200" dirty="0">
                <a:hlinkClick r:id="rId2"/>
              </a:rPr>
              <a:t>https://brannvernforeningen.no/gode-rad/brannvern-pa-mange-sprak/</a:t>
            </a:r>
            <a:endParaRPr lang="nn-NO" sz="1200" dirty="0"/>
          </a:p>
          <a:p>
            <a:pPr marL="457200" lvl="1" indent="0">
              <a:buNone/>
            </a:pPr>
            <a:endParaRPr lang="nb-NO" sz="2000" dirty="0"/>
          </a:p>
          <a:p>
            <a:pPr marL="0" indent="0">
              <a:buNone/>
            </a:pPr>
            <a:endParaRPr lang="nn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0C265A06-C049-4D5D-BC37-5ABEA7512B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23899" y="2276872"/>
            <a:ext cx="3581400" cy="270005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535454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6CBE9CA-EF4B-4C13-9FFA-40B95DE6BD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013" y="549275"/>
            <a:ext cx="7061199" cy="685800"/>
          </a:xfrm>
        </p:spPr>
        <p:txBody>
          <a:bodyPr/>
          <a:lstStyle/>
          <a:p>
            <a:r>
              <a:rPr lang="nb-NO" altLang="nb-NO" dirty="0"/>
              <a:t>Brann i </a:t>
            </a:r>
            <a:r>
              <a:rPr lang="nb-NO" altLang="nb-NO" dirty="0" err="1"/>
              <a:t>svalgangshus</a:t>
            </a:r>
            <a:endParaRPr lang="nb-NO" altLang="nb-NO" dirty="0"/>
          </a:p>
        </p:txBody>
      </p:sp>
      <p:sp>
        <p:nvSpPr>
          <p:cNvPr id="8195" name="Plassholder for innhold 1">
            <a:extLst>
              <a:ext uri="{FF2B5EF4-FFF2-40B4-BE49-F238E27FC236}">
                <a16:creationId xmlns:a16="http://schemas.microsoft.com/office/drawing/2014/main" id="{56F6F828-06D0-4745-847F-0894423E60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nb-NO" altLang="nb-NO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B8E8EDF3-3C92-4858-921B-6AA321321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5" y="1655765"/>
            <a:ext cx="6840537" cy="464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2FD64C-1428-4AE1-83FE-2BF577C52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Branner i forbindelse med elektriske </a:t>
            </a:r>
            <a:br>
              <a:rPr lang="nb-NO" sz="2800" dirty="0"/>
            </a:br>
            <a:r>
              <a:rPr lang="nb-NO" sz="2800" dirty="0"/>
              <a:t>anlegg og feil bruk av elektrisk utstyr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72B545E-BBE1-43FF-A45E-907DF782AB9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370014" y="1844824"/>
            <a:ext cx="5794274" cy="3865636"/>
          </a:xfrm>
        </p:spPr>
        <p:txBody>
          <a:bodyPr>
            <a:normAutofit fontScale="92500" lnSpcReduction="10000"/>
          </a:bodyPr>
          <a:lstStyle/>
          <a:p>
            <a:r>
              <a:rPr lang="nb-NO" sz="2100" dirty="0"/>
              <a:t>Benytt fagfolk til installasjon/rehabilitering av elektriske anlegg.</a:t>
            </a:r>
            <a:br>
              <a:rPr lang="nb-NO" sz="2100" dirty="0"/>
            </a:br>
            <a:endParaRPr lang="nb-NO" sz="2100" dirty="0"/>
          </a:p>
          <a:p>
            <a:r>
              <a:rPr lang="nb-NO" sz="2100" dirty="0"/>
              <a:t>Unngå overdreven bruk av skjøteledninger.</a:t>
            </a:r>
            <a:br>
              <a:rPr lang="nb-NO" sz="2100" dirty="0"/>
            </a:br>
            <a:endParaRPr lang="nb-NO" sz="2100" dirty="0"/>
          </a:p>
          <a:p>
            <a:r>
              <a:rPr lang="nb-NO" sz="2100" dirty="0"/>
              <a:t>Ikke lad telefon, </a:t>
            </a:r>
            <a:r>
              <a:rPr lang="nb-NO" sz="2100" dirty="0" err="1"/>
              <a:t>ipad</a:t>
            </a:r>
            <a:r>
              <a:rPr lang="nb-NO" sz="2100" dirty="0"/>
              <a:t> o.l. om natten.</a:t>
            </a:r>
            <a:br>
              <a:rPr lang="nb-NO" sz="2100" dirty="0"/>
            </a:br>
            <a:endParaRPr lang="nb-NO" sz="2100" dirty="0"/>
          </a:p>
          <a:p>
            <a:r>
              <a:rPr lang="nb-NO" sz="2100" dirty="0"/>
              <a:t>Ikke bruk oppvaskmaskin, vaskemaskin og tørketrommel om natten.</a:t>
            </a:r>
            <a:br>
              <a:rPr lang="nb-NO" sz="2100" dirty="0"/>
            </a:br>
            <a:endParaRPr lang="nb-NO" sz="2100" dirty="0"/>
          </a:p>
          <a:p>
            <a:r>
              <a:rPr lang="nb-NO" sz="2100" dirty="0"/>
              <a:t>Ikke lag varm mat når du kommer hjem fra byen om natten (tørrkoking). Spis brød</a:t>
            </a:r>
          </a:p>
          <a:p>
            <a:endParaRPr lang="nb-NO" sz="1050" dirty="0"/>
          </a:p>
          <a:p>
            <a:endParaRPr lang="nb-NO" sz="1050" dirty="0"/>
          </a:p>
        </p:txBody>
      </p:sp>
      <p:pic>
        <p:nvPicPr>
          <p:cNvPr id="6" name="Plassholder for innhold 5" descr="Blunkende ansikt uten fyll">
            <a:extLst>
              <a:ext uri="{FF2B5EF4-FFF2-40B4-BE49-F238E27FC236}">
                <a16:creationId xmlns:a16="http://schemas.microsoft.com/office/drawing/2014/main" id="{B2C25651-41BF-42D5-BADD-47C3CCE69F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93952" y="5199056"/>
            <a:ext cx="312555" cy="312555"/>
          </a:xfrm>
        </p:spPr>
      </p:pic>
    </p:spTree>
    <p:extLst>
      <p:ext uri="{BB962C8B-B14F-4D97-AF65-F5344CB8AC3E}">
        <p14:creationId xmlns:p14="http://schemas.microsoft.com/office/powerpoint/2010/main" val="39842685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4B202797-CA22-4096-ABE6-797AC1084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7" y="3644900"/>
            <a:ext cx="6176963" cy="20574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1" name="TekstSylinder 1">
            <a:extLst>
              <a:ext uri="{FF2B5EF4-FFF2-40B4-BE49-F238E27FC236}">
                <a16:creationId xmlns:a16="http://schemas.microsoft.com/office/drawing/2014/main" id="{C5716B1C-0815-4B9A-8925-E13684B58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5" y="765175"/>
            <a:ext cx="597693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b-NO" altLang="nb-NO" sz="3200" dirty="0">
                <a:latin typeface="Arial" panose="020B0604020202020204" pitchFamily="34" charset="0"/>
              </a:rPr>
              <a:t>Personskader på lekeplass</a:t>
            </a:r>
          </a:p>
        </p:txBody>
      </p:sp>
      <p:pic>
        <p:nvPicPr>
          <p:cNvPr id="48132" name="Picture 3">
            <a:extLst>
              <a:ext uri="{FF2B5EF4-FFF2-40B4-BE49-F238E27FC236}">
                <a16:creationId xmlns:a16="http://schemas.microsoft.com/office/drawing/2014/main" id="{82142C25-A4A7-4C83-AA26-F02CE4363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060577"/>
            <a:ext cx="2882900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33" name="Picture 4">
            <a:extLst>
              <a:ext uri="{FF2B5EF4-FFF2-40B4-BE49-F238E27FC236}">
                <a16:creationId xmlns:a16="http://schemas.microsoft.com/office/drawing/2014/main" id="{6DA8872B-E1B4-4B53-A08E-C031442A4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808163"/>
            <a:ext cx="2641600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Ragnhild\AppData\Local\Temp\SNAGHTML8371d00d.PNG">
            <a:extLst>
              <a:ext uri="{FF2B5EF4-FFF2-40B4-BE49-F238E27FC236}">
                <a16:creationId xmlns:a16="http://schemas.microsoft.com/office/drawing/2014/main" id="{E04DF9C0-B5D4-49F5-A7AA-36A91EE4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7267575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48B9094E-A498-4D1A-874B-4B82B959E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0" y="1825627"/>
            <a:ext cx="8116887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79" name="Rektangel 1">
            <a:extLst>
              <a:ext uri="{FF2B5EF4-FFF2-40B4-BE49-F238E27FC236}">
                <a16:creationId xmlns:a16="http://schemas.microsoft.com/office/drawing/2014/main" id="{A7292A77-1766-4FD7-BE45-C14FA97F4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5" y="4724402"/>
            <a:ext cx="6840537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b-NO" altLang="nb-NO" sz="1800">
                <a:latin typeface="Arial" panose="020B0604020202020204" pitchFamily="34" charset="0"/>
              </a:rPr>
              <a:t>Fall mot hardt underlag gir de fleste og alvorligste skadene. Det kan også skje ulykker som følge av at barn sitter fast i åpninger eller henger fast i skjerf, hetter eller snorer til klær.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tel 1">
            <a:extLst>
              <a:ext uri="{FF2B5EF4-FFF2-40B4-BE49-F238E27FC236}">
                <a16:creationId xmlns:a16="http://schemas.microsoft.com/office/drawing/2014/main" id="{28457586-D087-4FD4-9135-63AC408A15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Videosnutt</a:t>
            </a:r>
          </a:p>
        </p:txBody>
      </p:sp>
      <p:pic>
        <p:nvPicPr>
          <p:cNvPr id="2" name="Alltid trygt å gå på grønn mann">
            <a:hlinkClick r:id="" action="ppaction://media"/>
            <a:extLst>
              <a:ext uri="{FF2B5EF4-FFF2-40B4-BE49-F238E27FC236}">
                <a16:creationId xmlns:a16="http://schemas.microsoft.com/office/drawing/2014/main" id="{39BFE4C1-56BB-4D8A-B9DB-1ABAB9C73C4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8401" y="1714500"/>
            <a:ext cx="4821899" cy="3874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tel 1">
            <a:extLst>
              <a:ext uri="{FF2B5EF4-FFF2-40B4-BE49-F238E27FC236}">
                <a16:creationId xmlns:a16="http://schemas.microsoft.com/office/drawing/2014/main" id="{C32137C3-59D9-4D75-A721-7B02FBA79B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Videosnutt</a:t>
            </a:r>
          </a:p>
        </p:txBody>
      </p:sp>
      <p:pic>
        <p:nvPicPr>
          <p:cNvPr id="2" name="Avsperring balisage">
            <a:hlinkClick r:id="" action="ppaction://media"/>
            <a:extLst>
              <a:ext uri="{FF2B5EF4-FFF2-40B4-BE49-F238E27FC236}">
                <a16:creationId xmlns:a16="http://schemas.microsoft.com/office/drawing/2014/main" id="{AB696652-A622-491B-AC6A-08339B2BF0A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81200" y="1752600"/>
            <a:ext cx="51816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A4B7549D-14BB-4B55-A38F-E003654C4F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2" y="333375"/>
            <a:ext cx="7313613" cy="1143000"/>
          </a:xfrm>
        </p:spPr>
        <p:txBody>
          <a:bodyPr/>
          <a:lstStyle/>
          <a:p>
            <a:pPr eaLnBrk="1" hangingPunct="1"/>
            <a:r>
              <a:rPr lang="nb-NO" altLang="nb-NO" dirty="0"/>
              <a:t>Eksempler på GOD internkontroll</a:t>
            </a:r>
          </a:p>
        </p:txBody>
      </p:sp>
      <p:sp>
        <p:nvSpPr>
          <p:cNvPr id="75779" name="Text Box 5">
            <a:extLst>
              <a:ext uri="{FF2B5EF4-FFF2-40B4-BE49-F238E27FC236}">
                <a16:creationId xmlns:a16="http://schemas.microsoft.com/office/drawing/2014/main" id="{44C71241-1F9C-4C65-B13B-7B1584B26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2" y="1700808"/>
            <a:ext cx="6840537" cy="403187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nb-NO" altLang="nb-NO" sz="1600" dirty="0">
                <a:latin typeface="Arial" panose="020B0604020202020204" pitchFamily="34" charset="0"/>
              </a:rPr>
              <a:t>Fellesarealene er ryddige og godt vedlikeholdte. </a:t>
            </a:r>
            <a:br>
              <a:rPr lang="nb-NO" altLang="nb-NO" sz="1600" dirty="0">
                <a:latin typeface="Arial" panose="020B0604020202020204" pitchFamily="34" charset="0"/>
              </a:rPr>
            </a:br>
            <a:endParaRPr lang="nb-NO" altLang="nb-NO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nb-NO" altLang="nb-NO" sz="1600" dirty="0">
                <a:latin typeface="Arial" panose="020B0604020202020204" pitchFamily="34" charset="0"/>
              </a:rPr>
              <a:t>Brann- og el-sikkerheten i bygningene er ivaretatt på en forskriftsmessig måte. </a:t>
            </a:r>
            <a:br>
              <a:rPr lang="nb-NO" altLang="nb-NO" sz="1600" dirty="0">
                <a:latin typeface="Arial" panose="020B0604020202020204" pitchFamily="34" charset="0"/>
              </a:rPr>
            </a:br>
            <a:endParaRPr lang="nb-NO" altLang="nb-NO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nb-NO" altLang="nb-NO" sz="1600" dirty="0">
                <a:latin typeface="Arial" panose="020B0604020202020204" pitchFamily="34" charset="0"/>
              </a:rPr>
              <a:t>Boligselskap som sysselsetter personer sørger for at krav i arbeidsmiljøloven er overholdt.</a:t>
            </a:r>
            <a:br>
              <a:rPr lang="nb-NO" altLang="nb-NO" sz="1600" dirty="0">
                <a:latin typeface="Arial" panose="020B0604020202020204" pitchFamily="34" charset="0"/>
              </a:rPr>
            </a:br>
            <a:endParaRPr lang="nb-NO" altLang="nb-NO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nb-NO" altLang="nb-NO" sz="1600" dirty="0">
                <a:latin typeface="Arial" panose="020B0604020202020204" pitchFamily="34" charset="0"/>
              </a:rPr>
              <a:t>Barn ikke skader seg på lekeplassutstyr som ikke er vedlikeholdt.</a:t>
            </a:r>
            <a:br>
              <a:rPr lang="nb-NO" altLang="nb-NO" sz="1600" dirty="0">
                <a:latin typeface="Arial" panose="020B0604020202020204" pitchFamily="34" charset="0"/>
              </a:rPr>
            </a:br>
            <a:endParaRPr lang="nb-NO" altLang="nb-NO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nb-NO" altLang="nb-NO" sz="1600" dirty="0">
                <a:latin typeface="Arial" panose="020B0604020202020204" pitchFamily="34" charset="0"/>
              </a:rPr>
              <a:t>Avfall og spesialavfall blir tatt hånd om på en skikkelig måte.</a:t>
            </a:r>
            <a:br>
              <a:rPr lang="nb-NO" altLang="nb-NO" sz="1600" dirty="0">
                <a:latin typeface="Arial" panose="020B0604020202020204" pitchFamily="34" charset="0"/>
              </a:rPr>
            </a:br>
            <a:endParaRPr lang="nb-NO" altLang="nb-NO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nb-NO" altLang="nb-NO" sz="1600" dirty="0">
                <a:latin typeface="Arial" panose="020B0604020202020204" pitchFamily="34" charset="0"/>
              </a:rPr>
              <a:t>Viktige HMS-forhold kartlegges jevnlig, og feil og mangler rettes opp.</a:t>
            </a:r>
            <a:br>
              <a:rPr lang="nb-NO" altLang="nb-NO" sz="1600" dirty="0">
                <a:latin typeface="Arial" panose="020B0604020202020204" pitchFamily="34" charset="0"/>
              </a:rPr>
            </a:br>
            <a:endParaRPr lang="nb-NO" altLang="nb-NO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nb-NO" altLang="nb-NO" sz="1600" dirty="0">
                <a:latin typeface="Arial" panose="020B0604020202020204" pitchFamily="34" charset="0"/>
              </a:rPr>
              <a:t>Risikovurdering og Internkontrollen dokumenteres i det omfang som er nødvendig.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>
            <a:extLst>
              <a:ext uri="{FF2B5EF4-FFF2-40B4-BE49-F238E27FC236}">
                <a16:creationId xmlns:a16="http://schemas.microsoft.com/office/drawing/2014/main" id="{AAAC39B6-FC73-49A9-8F66-F8135D9BA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59040"/>
            <a:ext cx="8204200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27" name="Rectangle 2">
            <a:extLst>
              <a:ext uri="{FF2B5EF4-FFF2-40B4-BE49-F238E27FC236}">
                <a16:creationId xmlns:a16="http://schemas.microsoft.com/office/drawing/2014/main" id="{E7698384-D851-4D84-85E4-A713E795C2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Takk for oppmerksomheten!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81E818EC-03AC-4CDD-9026-2F324E5BB9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b-NO" altLang="nb-NO" dirty="0"/>
          </a:p>
        </p:txBody>
      </p:sp>
      <p:pic>
        <p:nvPicPr>
          <p:cNvPr id="9219" name="Picture 4">
            <a:extLst>
              <a:ext uri="{FF2B5EF4-FFF2-40B4-BE49-F238E27FC236}">
                <a16:creationId xmlns:a16="http://schemas.microsoft.com/office/drawing/2014/main" id="{847B408D-44AE-4386-A118-A11E72310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4" y="1700808"/>
            <a:ext cx="6195663" cy="45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56CBE9CA-EF4B-4C13-9FFA-40B95DE6BD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014" y="549275"/>
            <a:ext cx="7061198" cy="685800"/>
          </a:xfrm>
        </p:spPr>
        <p:txBody>
          <a:bodyPr/>
          <a:lstStyle/>
          <a:p>
            <a:r>
              <a:rPr lang="nb-NO" altLang="nb-NO" dirty="0"/>
              <a:t>Brann i blokk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>
            <a:extLst>
              <a:ext uri="{FF2B5EF4-FFF2-40B4-BE49-F238E27FC236}">
                <a16:creationId xmlns:a16="http://schemas.microsoft.com/office/drawing/2014/main" id="{F600F781-FE2D-4262-BC34-3651B92574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Ulykke med garasjeport</a:t>
            </a:r>
          </a:p>
        </p:txBody>
      </p:sp>
      <p:pic>
        <p:nvPicPr>
          <p:cNvPr id="11267" name="Picture 4" descr="http://norport.no/norport836_no/produkter/garasjeporter/globe_garasjeportmotor/content/text_1300108152417/1300108363978.Scale.w-150.h-150.jpg">
            <a:extLst>
              <a:ext uri="{FF2B5EF4-FFF2-40B4-BE49-F238E27FC236}">
                <a16:creationId xmlns:a16="http://schemas.microsoft.com/office/drawing/2014/main" id="{8B893095-BCF3-41AE-9C59-73EEA2940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90" y="3789365"/>
            <a:ext cx="2663825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6" descr="http://bolig.bergslokken.no/Images/Bolig/garasje_port_dor1.jpg">
            <a:extLst>
              <a:ext uri="{FF2B5EF4-FFF2-40B4-BE49-F238E27FC236}">
                <a16:creationId xmlns:a16="http://schemas.microsoft.com/office/drawing/2014/main" id="{2B2042EF-4A32-4501-8A4C-B50F7D749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90" y="3789365"/>
            <a:ext cx="35528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ktangel 3">
            <a:extLst>
              <a:ext uri="{FF2B5EF4-FFF2-40B4-BE49-F238E27FC236}">
                <a16:creationId xmlns:a16="http://schemas.microsoft.com/office/drawing/2014/main" id="{22CCEC3F-521C-4801-BA6E-BB99003D5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163" y="1989138"/>
            <a:ext cx="6337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b-NO" altLang="nb-NO" sz="2000">
                <a:latin typeface="Arial" panose="020B0604020202020204" pitchFamily="34" charset="0"/>
              </a:rPr>
              <a:t>Seks år gammel gutt ble klemt i hjel i en garasjeport. Garasjeporten hadde ikke klemsikring. Fotocella var montert en halv meter over bakken! Porten vil da ikke stoppe når noen sniker seg under den.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tel 1">
            <a:extLst>
              <a:ext uri="{FF2B5EF4-FFF2-40B4-BE49-F238E27FC236}">
                <a16:creationId xmlns:a16="http://schemas.microsoft.com/office/drawing/2014/main" id="{4D80FF27-5966-4FBC-9651-0507837541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Ulykker på lekeplass</a:t>
            </a:r>
          </a:p>
        </p:txBody>
      </p:sp>
      <p:sp>
        <p:nvSpPr>
          <p:cNvPr id="13315" name="Rektangel 2">
            <a:extLst>
              <a:ext uri="{FF2B5EF4-FFF2-40B4-BE49-F238E27FC236}">
                <a16:creationId xmlns:a16="http://schemas.microsoft.com/office/drawing/2014/main" id="{A3144E0B-26B4-49EA-9226-3DFCD09F9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636963"/>
            <a:ext cx="44640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b-NO" altLang="nb-NO" sz="18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3316" name="Picture 3">
            <a:extLst>
              <a:ext uri="{FF2B5EF4-FFF2-40B4-BE49-F238E27FC236}">
                <a16:creationId xmlns:a16="http://schemas.microsoft.com/office/drawing/2014/main" id="{484A091C-8126-40D6-B5B0-AA01DD5A5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7" y="2332038"/>
            <a:ext cx="39401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Rektangel 3">
            <a:extLst>
              <a:ext uri="{FF2B5EF4-FFF2-40B4-BE49-F238E27FC236}">
                <a16:creationId xmlns:a16="http://schemas.microsoft.com/office/drawing/2014/main" id="{4B7CD818-32B7-4650-A1C3-1D9C43298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227" y="2327275"/>
            <a:ext cx="352901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b-NO" altLang="nb-NO" sz="1800" b="1">
                <a:latin typeface="Arial" panose="020B0604020202020204" pitchFamily="34" charset="0"/>
              </a:rPr>
              <a:t>Alvorlige ulykker</a:t>
            </a:r>
            <a:br>
              <a:rPr lang="nb-NO" altLang="nb-NO" sz="1800" b="1">
                <a:latin typeface="Arial" panose="020B0604020202020204" pitchFamily="34" charset="0"/>
              </a:rPr>
            </a:br>
            <a:endParaRPr lang="nb-NO" altLang="nb-NO" sz="1800" b="1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b-NO" altLang="nb-NO" sz="1800">
                <a:latin typeface="Arial" panose="020B0604020202020204" pitchFamily="34" charset="0"/>
              </a:rPr>
              <a:t>- fikk lokket på en leketøykasse av tre over seg.</a:t>
            </a:r>
          </a:p>
          <a:p>
            <a:pPr eaLnBrk="1" hangingPunct="1">
              <a:lnSpc>
                <a:spcPct val="90000"/>
              </a:lnSpc>
            </a:pPr>
            <a:endParaRPr lang="nb-NO" altLang="nb-NO" sz="100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b-NO" altLang="nb-NO" sz="1800">
                <a:latin typeface="Arial" panose="020B0604020202020204" pitchFamily="34" charset="0"/>
              </a:rPr>
              <a:t>- falt ned fra et klatrestativ.</a:t>
            </a:r>
          </a:p>
          <a:p>
            <a:pPr eaLnBrk="1" hangingPunct="1">
              <a:lnSpc>
                <a:spcPct val="90000"/>
              </a:lnSpc>
            </a:pPr>
            <a:endParaRPr lang="nb-NO" altLang="nb-NO" sz="100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b-NO" altLang="nb-NO" sz="1800">
                <a:latin typeface="Arial" panose="020B0604020202020204" pitchFamily="34" charset="0"/>
              </a:rPr>
              <a:t>- tau som var knyttet fast i toppen av ei sklie viklet seg rundt halsen.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tel 1">
            <a:extLst>
              <a:ext uri="{FF2B5EF4-FFF2-40B4-BE49-F238E27FC236}">
                <a16:creationId xmlns:a16="http://schemas.microsoft.com/office/drawing/2014/main" id="{F7330254-0F07-4C71-BE81-9A68F20AD9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Videosnutt</a:t>
            </a:r>
          </a:p>
        </p:txBody>
      </p:sp>
      <p:pic>
        <p:nvPicPr>
          <p:cNvPr id="6" name="bruk fagfolk!">
            <a:hlinkClick r:id="" action="ppaction://media"/>
            <a:extLst>
              <a:ext uri="{FF2B5EF4-FFF2-40B4-BE49-F238E27FC236}">
                <a16:creationId xmlns:a16="http://schemas.microsoft.com/office/drawing/2014/main" id="{3CD80042-8373-436F-AA12-CF6B0F8A49D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4413" y="1827213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:\Users\POE\AppData\Local\Temp\SNAGHTML1a484a2.PNG">
            <a:extLst>
              <a:ext uri="{FF2B5EF4-FFF2-40B4-BE49-F238E27FC236}">
                <a16:creationId xmlns:a16="http://schemas.microsoft.com/office/drawing/2014/main" id="{1616DC3C-CE0B-40E7-89B6-D77423317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5" y="620715"/>
            <a:ext cx="6048375" cy="611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D244CA1-2732-420E-AB74-AA24AA286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/>
              <a:t>Ansvaret for HMS-arbeidet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86C6AC3-4922-4A75-912D-8622104DEC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nb-NO" altLang="nb-NO" sz="2100" b="1">
                <a:latin typeface="Arial" panose="020B0604020202020204" pitchFamily="34" charset="0"/>
              </a:rPr>
              <a:t>§ 4.</a:t>
            </a:r>
            <a:r>
              <a:rPr lang="nb-NO" altLang="nb-NO" sz="2100">
                <a:latin typeface="Arial" panose="020B0604020202020204" pitchFamily="34" charset="0"/>
              </a:rPr>
              <a:t> Plikt til internkontroll </a:t>
            </a:r>
            <a:br>
              <a:rPr lang="nb-NO" altLang="nb-NO" sz="2100">
                <a:latin typeface="Arial" panose="020B0604020202020204" pitchFamily="34" charset="0"/>
              </a:rPr>
            </a:br>
            <a:endParaRPr lang="nb-NO" altLang="nb-NO" sz="2100">
              <a:latin typeface="Arial" panose="020B0604020202020204" pitchFamily="34" charset="0"/>
            </a:endParaRPr>
          </a:p>
          <a:p>
            <a:pPr eaLnBrk="1" hangingPunct="1"/>
            <a:r>
              <a:rPr lang="nb-NO" altLang="nb-NO" sz="2100">
                <a:latin typeface="Arial" panose="020B0604020202020204" pitchFamily="34" charset="0"/>
              </a:rPr>
              <a:t>Den som er ansvarlig for virksomheten skal sørge for at det innføres og utøves internkontroll i virksomheten og at dette gjøres i samarbeid med arbeidstakerne og deres representanter. </a:t>
            </a:r>
          </a:p>
          <a:p>
            <a:pPr eaLnBrk="1" hangingPunct="1"/>
            <a:endParaRPr lang="nb-NO" altLang="nb-NO" sz="2100">
              <a:latin typeface="Arial" panose="020B0604020202020204" pitchFamily="34" charset="0"/>
            </a:endParaRPr>
          </a:p>
          <a:p>
            <a:pPr eaLnBrk="1" hangingPunct="1"/>
            <a:r>
              <a:rPr lang="nb-NO" altLang="nb-NO" sz="2100">
                <a:latin typeface="Arial" panose="020B0604020202020204" pitchFamily="34" charset="0"/>
              </a:rPr>
              <a:t>Arbeidstakerne skal medvirke ved innføring og utøvelse av internkontroll.</a:t>
            </a:r>
            <a:r>
              <a:rPr lang="nb-NO" altLang="nb-NO" sz="25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klipse">
  <a:themeElements>
    <a:clrScheme name="Ek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k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k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k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k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k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k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k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k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7024</TotalTime>
  <Words>677</Words>
  <Application>Microsoft Office PowerPoint</Application>
  <PresentationFormat>Skjermfremvisning (4:3)</PresentationFormat>
  <Paragraphs>199</Paragraphs>
  <Slides>37</Slides>
  <Notes>21</Notes>
  <HiddenSlides>0</HiddenSlides>
  <MMClips>3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37</vt:i4>
      </vt:variant>
    </vt:vector>
  </HeadingPairs>
  <TitlesOfParts>
    <vt:vector size="44" baseType="lpstr">
      <vt:lpstr>Arial</vt:lpstr>
      <vt:lpstr>Calibri</vt:lpstr>
      <vt:lpstr>Conduit Md ITC</vt:lpstr>
      <vt:lpstr>Times New Roman</vt:lpstr>
      <vt:lpstr>Verdana</vt:lpstr>
      <vt:lpstr>Wingdings</vt:lpstr>
      <vt:lpstr>Eklipse</vt:lpstr>
      <vt:lpstr>Systematisk HMS-arbeid i boligselskaper</vt:lpstr>
      <vt:lpstr>Det skjer ikke hos oss…</vt:lpstr>
      <vt:lpstr>Brann i svalgangshus</vt:lpstr>
      <vt:lpstr>Brann i blokk</vt:lpstr>
      <vt:lpstr>Ulykke med garasjeport</vt:lpstr>
      <vt:lpstr>Ulykker på lekeplass</vt:lpstr>
      <vt:lpstr>Videosnutt</vt:lpstr>
      <vt:lpstr>PowerPoint-presentasjon</vt:lpstr>
      <vt:lpstr>Ansvaret for HMS-arbeidet</vt:lpstr>
      <vt:lpstr>Internkontroll – hva er det?</vt:lpstr>
      <vt:lpstr>Forskrift om internkontroll</vt:lpstr>
      <vt:lpstr>Risikovurdering – analyse</vt:lpstr>
      <vt:lpstr>Eksempel</vt:lpstr>
      <vt:lpstr>Eksempel</vt:lpstr>
      <vt:lpstr>Eksempel</vt:lpstr>
      <vt:lpstr>Risikovurdering</vt:lpstr>
      <vt:lpstr>Risikovurdering</vt:lpstr>
      <vt:lpstr>Risikovurdering</vt:lpstr>
      <vt:lpstr>PowerPoint-presentasjon</vt:lpstr>
      <vt:lpstr>Brannvern og beredskap</vt:lpstr>
      <vt:lpstr>Brannvern og beredskap </vt:lpstr>
      <vt:lpstr>Statistikk brann</vt:lpstr>
      <vt:lpstr>                          Brann i en leilighet (encellebrann)</vt:lpstr>
      <vt:lpstr>Risikovurdering brannvern</vt:lpstr>
      <vt:lpstr>Brannforebyggende tiltak</vt:lpstr>
      <vt:lpstr>Røykvarslere</vt:lpstr>
      <vt:lpstr>Brannslokningsutstyr</vt:lpstr>
      <vt:lpstr>Branninstruks</vt:lpstr>
      <vt:lpstr>Brannvern på mange språk</vt:lpstr>
      <vt:lpstr>Branner i forbindelse med elektriske  anlegg og feil bruk av elektrisk utstyr</vt:lpstr>
      <vt:lpstr>PowerPoint-presentasjon</vt:lpstr>
      <vt:lpstr>PowerPoint-presentasjon</vt:lpstr>
      <vt:lpstr>PowerPoint-presentasjon</vt:lpstr>
      <vt:lpstr>Videosnutt</vt:lpstr>
      <vt:lpstr>Videosnutt</vt:lpstr>
      <vt:lpstr>Eksempler på GOD internkontroll</vt:lpstr>
      <vt:lpstr>Takk for oppmerksomheten!</vt:lpstr>
    </vt:vector>
  </TitlesOfParts>
  <Company>Adekvat Info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1 - HMS-forskriften</dc:title>
  <dc:creator>Per Ole Mathisen</dc:creator>
  <cp:lastModifiedBy>Ragnhild</cp:lastModifiedBy>
  <cp:revision>161</cp:revision>
  <cp:lastPrinted>2016-03-15T06:29:37Z</cp:lastPrinted>
  <dcterms:created xsi:type="dcterms:W3CDTF">2011-04-19T17:55:41Z</dcterms:created>
  <dcterms:modified xsi:type="dcterms:W3CDTF">2018-04-13T12:07:17Z</dcterms:modified>
</cp:coreProperties>
</file>